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87" r:id="rId2"/>
    <p:sldId id="288" r:id="rId3"/>
    <p:sldId id="308" r:id="rId4"/>
    <p:sldId id="275" r:id="rId5"/>
    <p:sldId id="272" r:id="rId6"/>
    <p:sldId id="273" r:id="rId7"/>
    <p:sldId id="274" r:id="rId8"/>
    <p:sldId id="295" r:id="rId9"/>
    <p:sldId id="276" r:id="rId10"/>
    <p:sldId id="284" r:id="rId11"/>
    <p:sldId id="257" r:id="rId12"/>
    <p:sldId id="297" r:id="rId13"/>
    <p:sldId id="258" r:id="rId14"/>
    <p:sldId id="296" r:id="rId15"/>
    <p:sldId id="298" r:id="rId16"/>
    <p:sldId id="299" r:id="rId17"/>
    <p:sldId id="300" r:id="rId18"/>
    <p:sldId id="261" r:id="rId19"/>
    <p:sldId id="306" r:id="rId20"/>
    <p:sldId id="293" r:id="rId21"/>
    <p:sldId id="264" r:id="rId22"/>
    <p:sldId id="265" r:id="rId23"/>
    <p:sldId id="285" r:id="rId24"/>
    <p:sldId id="291" r:id="rId25"/>
    <p:sldId id="322" r:id="rId26"/>
    <p:sldId id="301" r:id="rId27"/>
    <p:sldId id="302" r:id="rId28"/>
    <p:sldId id="304" r:id="rId29"/>
    <p:sldId id="262" r:id="rId30"/>
    <p:sldId id="305" r:id="rId31"/>
    <p:sldId id="310" r:id="rId32"/>
    <p:sldId id="309" r:id="rId33"/>
    <p:sldId id="311" r:id="rId34"/>
    <p:sldId id="323" r:id="rId35"/>
    <p:sldId id="292" r:id="rId36"/>
  </p:sldIdLst>
  <p:sldSz cx="12192000" cy="6858000"/>
  <p:notesSz cx="6797675" cy="9926638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569"/>
    <a:srgbClr val="4472C4"/>
    <a:srgbClr val="FFC700"/>
    <a:srgbClr val="E50001"/>
    <a:srgbClr val="F3F3F1"/>
    <a:srgbClr val="44546A"/>
    <a:srgbClr val="E00F1C"/>
    <a:srgbClr val="FFC000"/>
    <a:srgbClr val="DEEDFB"/>
    <a:srgbClr val="0068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419BB9-835C-DE4E-A74D-B5AC7261756C}" v="3" dt="2023-03-24T07:23:15.4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22"/>
    <p:restoredTop sz="85682" autoAdjust="0"/>
  </p:normalViewPr>
  <p:slideViewPr>
    <p:cSldViewPr snapToGrid="0">
      <p:cViewPr>
        <p:scale>
          <a:sx n="91" d="100"/>
          <a:sy n="91" d="100"/>
        </p:scale>
        <p:origin x="1408" y="32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rs Bøge Eskildsen (lektor – laes@eaaa.dk)" userId="ec4b8414-1fbb-4050-90fe-a681c01b650f" providerId="ADAL" clId="{03419BB9-835C-DE4E-A74D-B5AC7261756C}"/>
    <pc:docChg chg="undo custSel modSld sldOrd">
      <pc:chgData name="Lars Bøge Eskildsen (lektor – laes@eaaa.dk)" userId="ec4b8414-1fbb-4050-90fe-a681c01b650f" providerId="ADAL" clId="{03419BB9-835C-DE4E-A74D-B5AC7261756C}" dt="2023-03-24T09:23:20.885" v="408" actId="20577"/>
      <pc:docMkLst>
        <pc:docMk/>
      </pc:docMkLst>
      <pc:sldChg chg="modNotesTx">
        <pc:chgData name="Lars Bøge Eskildsen (lektor – laes@eaaa.dk)" userId="ec4b8414-1fbb-4050-90fe-a681c01b650f" providerId="ADAL" clId="{03419BB9-835C-DE4E-A74D-B5AC7261756C}" dt="2023-03-24T07:21:58.538" v="404" actId="113"/>
        <pc:sldMkLst>
          <pc:docMk/>
          <pc:sldMk cId="2174064168" sldId="264"/>
        </pc:sldMkLst>
      </pc:sldChg>
      <pc:sldChg chg="modNotesTx">
        <pc:chgData name="Lars Bøge Eskildsen (lektor – laes@eaaa.dk)" userId="ec4b8414-1fbb-4050-90fe-a681c01b650f" providerId="ADAL" clId="{03419BB9-835C-DE4E-A74D-B5AC7261756C}" dt="2023-03-24T07:07:31.434" v="255" actId="20577"/>
        <pc:sldMkLst>
          <pc:docMk/>
          <pc:sldMk cId="3415091875" sldId="265"/>
        </pc:sldMkLst>
      </pc:sldChg>
      <pc:sldChg chg="modNotesTx">
        <pc:chgData name="Lars Bøge Eskildsen (lektor – laes@eaaa.dk)" userId="ec4b8414-1fbb-4050-90fe-a681c01b650f" providerId="ADAL" clId="{03419BB9-835C-DE4E-A74D-B5AC7261756C}" dt="2023-03-24T09:23:20.885" v="408" actId="20577"/>
        <pc:sldMkLst>
          <pc:docMk/>
          <pc:sldMk cId="3210459417" sldId="273"/>
        </pc:sldMkLst>
      </pc:sldChg>
      <pc:sldChg chg="ord">
        <pc:chgData name="Lars Bøge Eskildsen (lektor – laes@eaaa.dk)" userId="ec4b8414-1fbb-4050-90fe-a681c01b650f" providerId="ADAL" clId="{03419BB9-835C-DE4E-A74D-B5AC7261756C}" dt="2023-03-24T09:23:11.340" v="407" actId="20578"/>
        <pc:sldMkLst>
          <pc:docMk/>
          <pc:sldMk cId="2104559191" sldId="274"/>
        </pc:sldMkLst>
      </pc:sldChg>
      <pc:sldChg chg="modNotesTx">
        <pc:chgData name="Lars Bøge Eskildsen (lektor – laes@eaaa.dk)" userId="ec4b8414-1fbb-4050-90fe-a681c01b650f" providerId="ADAL" clId="{03419BB9-835C-DE4E-A74D-B5AC7261756C}" dt="2023-03-24T06:57:00.283" v="245" actId="20577"/>
        <pc:sldMkLst>
          <pc:docMk/>
          <pc:sldMk cId="2998235379" sldId="276"/>
        </pc:sldMkLst>
      </pc:sldChg>
      <pc:sldChg chg="modNotesTx">
        <pc:chgData name="Lars Bøge Eskildsen (lektor – laes@eaaa.dk)" userId="ec4b8414-1fbb-4050-90fe-a681c01b650f" providerId="ADAL" clId="{03419BB9-835C-DE4E-A74D-B5AC7261756C}" dt="2023-03-24T07:11:49.908" v="256" actId="113"/>
        <pc:sldMkLst>
          <pc:docMk/>
          <pc:sldMk cId="1899873898" sldId="285"/>
        </pc:sldMkLst>
      </pc:sldChg>
      <pc:sldChg chg="modSp mod">
        <pc:chgData name="Lars Bøge Eskildsen (lektor – laes@eaaa.dk)" userId="ec4b8414-1fbb-4050-90fe-a681c01b650f" providerId="ADAL" clId="{03419BB9-835C-DE4E-A74D-B5AC7261756C}" dt="2023-03-23T07:48:45.156" v="21" actId="20577"/>
        <pc:sldMkLst>
          <pc:docMk/>
          <pc:sldMk cId="1491935376" sldId="288"/>
        </pc:sldMkLst>
        <pc:graphicFrameChg chg="modGraphic">
          <ac:chgData name="Lars Bøge Eskildsen (lektor – laes@eaaa.dk)" userId="ec4b8414-1fbb-4050-90fe-a681c01b650f" providerId="ADAL" clId="{03419BB9-835C-DE4E-A74D-B5AC7261756C}" dt="2023-03-23T07:48:45.156" v="21" actId="20577"/>
          <ac:graphicFrameMkLst>
            <pc:docMk/>
            <pc:sldMk cId="1491935376" sldId="288"/>
            <ac:graphicFrameMk id="4" creationId="{00000000-0000-0000-0000-000000000000}"/>
          </ac:graphicFrameMkLst>
        </pc:graphicFrameChg>
      </pc:sldChg>
      <pc:sldChg chg="modSp">
        <pc:chgData name="Lars Bøge Eskildsen (lektor – laes@eaaa.dk)" userId="ec4b8414-1fbb-4050-90fe-a681c01b650f" providerId="ADAL" clId="{03419BB9-835C-DE4E-A74D-B5AC7261756C}" dt="2023-03-24T07:23:15.478" v="405" actId="113"/>
        <pc:sldMkLst>
          <pc:docMk/>
          <pc:sldMk cId="1596717307" sldId="291"/>
        </pc:sldMkLst>
        <pc:spChg chg="mod">
          <ac:chgData name="Lars Bøge Eskildsen (lektor – laes@eaaa.dk)" userId="ec4b8414-1fbb-4050-90fe-a681c01b650f" providerId="ADAL" clId="{03419BB9-835C-DE4E-A74D-B5AC7261756C}" dt="2023-03-24T07:23:15.478" v="405" actId="113"/>
          <ac:spMkLst>
            <pc:docMk/>
            <pc:sldMk cId="1596717307" sldId="291"/>
            <ac:spMk id="3" creationId="{00000000-0000-0000-0000-000000000000}"/>
          </ac:spMkLst>
        </pc:spChg>
      </pc:sldChg>
      <pc:sldChg chg="modSp mod">
        <pc:chgData name="Lars Bøge Eskildsen (lektor – laes@eaaa.dk)" userId="ec4b8414-1fbb-4050-90fe-a681c01b650f" providerId="ADAL" clId="{03419BB9-835C-DE4E-A74D-B5AC7261756C}" dt="2023-03-23T07:51:00.294" v="32" actId="27636"/>
        <pc:sldMkLst>
          <pc:docMk/>
          <pc:sldMk cId="3664051480" sldId="304"/>
        </pc:sldMkLst>
        <pc:spChg chg="mod">
          <ac:chgData name="Lars Bøge Eskildsen (lektor – laes@eaaa.dk)" userId="ec4b8414-1fbb-4050-90fe-a681c01b650f" providerId="ADAL" clId="{03419BB9-835C-DE4E-A74D-B5AC7261756C}" dt="2023-03-23T07:51:00.294" v="32" actId="27636"/>
          <ac:spMkLst>
            <pc:docMk/>
            <pc:sldMk cId="3664051480" sldId="304"/>
            <ac:spMk id="3" creationId="{00000000-0000-0000-0000-000000000000}"/>
          </ac:spMkLst>
        </pc:spChg>
      </pc:sldChg>
      <pc:sldChg chg="modNotesTx">
        <pc:chgData name="Lars Bøge Eskildsen (lektor – laes@eaaa.dk)" userId="ec4b8414-1fbb-4050-90fe-a681c01b650f" providerId="ADAL" clId="{03419BB9-835C-DE4E-A74D-B5AC7261756C}" dt="2023-03-24T07:03:48.032" v="254" actId="20577"/>
        <pc:sldMkLst>
          <pc:docMk/>
          <pc:sldMk cId="1729058784" sldId="306"/>
        </pc:sldMkLst>
      </pc:sldChg>
      <pc:sldChg chg="modNotesTx">
        <pc:chgData name="Lars Bøge Eskildsen (lektor – laes@eaaa.dk)" userId="ec4b8414-1fbb-4050-90fe-a681c01b650f" providerId="ADAL" clId="{03419BB9-835C-DE4E-A74D-B5AC7261756C}" dt="2023-03-24T07:17:39.221" v="382" actId="20577"/>
        <pc:sldMkLst>
          <pc:docMk/>
          <pc:sldMk cId="3022698056" sldId="311"/>
        </pc:sldMkLst>
      </pc:sldChg>
      <pc:sldChg chg="addSp delSp modSp mod">
        <pc:chgData name="Lars Bøge Eskildsen (lektor – laes@eaaa.dk)" userId="ec4b8414-1fbb-4050-90fe-a681c01b650f" providerId="ADAL" clId="{03419BB9-835C-DE4E-A74D-B5AC7261756C}" dt="2023-03-23T07:52:28.538" v="61" actId="1076"/>
        <pc:sldMkLst>
          <pc:docMk/>
          <pc:sldMk cId="2771759071" sldId="321"/>
        </pc:sldMkLst>
        <pc:spChg chg="mod">
          <ac:chgData name="Lars Bøge Eskildsen (lektor – laes@eaaa.dk)" userId="ec4b8414-1fbb-4050-90fe-a681c01b650f" providerId="ADAL" clId="{03419BB9-835C-DE4E-A74D-B5AC7261756C}" dt="2023-03-23T07:52:28.538" v="61" actId="1076"/>
          <ac:spMkLst>
            <pc:docMk/>
            <pc:sldMk cId="2771759071" sldId="321"/>
            <ac:spMk id="2" creationId="{CBD0A305-F350-48C9-AE8D-48895773315E}"/>
          </ac:spMkLst>
        </pc:spChg>
        <pc:picChg chg="add del mod">
          <ac:chgData name="Lars Bøge Eskildsen (lektor – laes@eaaa.dk)" userId="ec4b8414-1fbb-4050-90fe-a681c01b650f" providerId="ADAL" clId="{03419BB9-835C-DE4E-A74D-B5AC7261756C}" dt="2023-03-23T07:51:09.538" v="35" actId="478"/>
          <ac:picMkLst>
            <pc:docMk/>
            <pc:sldMk cId="2771759071" sldId="321"/>
            <ac:picMk id="4" creationId="{E9F633A9-95E1-2723-66EC-35849B4FE0DF}"/>
          </ac:picMkLst>
        </pc:picChg>
        <pc:picChg chg="add del">
          <ac:chgData name="Lars Bøge Eskildsen (lektor – laes@eaaa.dk)" userId="ec4b8414-1fbb-4050-90fe-a681c01b650f" providerId="ADAL" clId="{03419BB9-835C-DE4E-A74D-B5AC7261756C}" dt="2023-03-23T07:52:05.135" v="44" actId="478"/>
          <ac:picMkLst>
            <pc:docMk/>
            <pc:sldMk cId="2771759071" sldId="321"/>
            <ac:picMk id="5" creationId="{B4438C01-00DA-ABC5-605E-15B399138927}"/>
          </ac:picMkLst>
        </pc:picChg>
        <pc:picChg chg="add mod modCrop">
          <ac:chgData name="Lars Bøge Eskildsen (lektor – laes@eaaa.dk)" userId="ec4b8414-1fbb-4050-90fe-a681c01b650f" providerId="ADAL" clId="{03419BB9-835C-DE4E-A74D-B5AC7261756C}" dt="2023-03-23T07:52:24.057" v="60" actId="1036"/>
          <ac:picMkLst>
            <pc:docMk/>
            <pc:sldMk cId="2771759071" sldId="321"/>
            <ac:picMk id="7" creationId="{E6FB9A27-A964-9A96-3554-9B824662EE0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87C0C5-EFB6-4F81-9F9A-92FEE3C0F3FC}" type="datetimeFigureOut">
              <a:rPr lang="da-DK" smtClean="0"/>
              <a:t>14.02.2024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97A4E-73F0-49A0-951D-D5B74F96095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6864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baseline="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5120B-F626-4366-A73E-864B3171B7FA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702544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På </a:t>
            </a:r>
            <a:r>
              <a:rPr lang="da-DK" dirty="0" err="1"/>
              <a:t>slidet</a:t>
            </a:r>
            <a:r>
              <a:rPr lang="da-DK" dirty="0"/>
              <a:t> vises processen fra research til analyse til valg til omsætning i persona (det er denne proces, der binder jeres research, målgruppeanalyse og personas sammen)</a:t>
            </a:r>
          </a:p>
          <a:p>
            <a:r>
              <a:rPr lang="da-DK" dirty="0"/>
              <a:t>Det nye ift. 1. semester: Mere fokus på at supplere med valid </a:t>
            </a:r>
            <a:r>
              <a:rPr lang="da-DK" dirty="0" err="1"/>
              <a:t>desk</a:t>
            </a:r>
            <a:r>
              <a:rPr lang="da-DK" dirty="0"/>
              <a:t> research og metode-triangulering – samt at definere jeres målgruppe(r) gennem segmentering. Nu skal vi se lidt nærmere på segmentering.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B4AC68-34FE-4CA9-B4FC-8A85ED7AF674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41992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Inddeling i segmenter (segmentering) ud fra forskellige relevante variabler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97A4E-73F0-49A0-951D-D5B74F960959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306767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97A4E-73F0-49A0-951D-D5B74F960959}" type="slidenum">
              <a:rPr lang="da-DK" smtClean="0"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31463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Ønskede fordele: Her skal I også forsøge at finde frem til de underliggende behov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97A4E-73F0-49A0-951D-D5B74F960959}" type="slidenum">
              <a:rPr lang="da-DK" smtClean="0"/>
              <a:t>16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68979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97A4E-73F0-49A0-951D-D5B74F960959}" type="slidenum">
              <a:rPr lang="da-DK" smtClean="0"/>
              <a:t>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26766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Eksempel med McDonalds – inddeling af brugere i fire segmenter baseret på behov og frekvens</a:t>
            </a:r>
          </a:p>
          <a:p>
            <a:endParaRPr lang="da-DK" dirty="0"/>
          </a:p>
          <a:p>
            <a:r>
              <a:rPr lang="da-DK" dirty="0"/>
              <a:t>FRAMING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97A4E-73F0-49A0-951D-D5B74F960959}" type="slidenum">
              <a:rPr lang="da-DK" smtClean="0"/>
              <a:t>19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327445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Ca. en time til denne gruppeøvelse – frem til 10.30</a:t>
            </a:r>
            <a:br>
              <a:rPr lang="da-DK" dirty="0"/>
            </a:br>
            <a:r>
              <a:rPr lang="da-DK" dirty="0"/>
              <a:t>Pause undervejs, som de selv bestemmer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4EF17-2556-42A0-AC9C-A6CB49B0890D}" type="slidenum">
              <a:rPr lang="da-DK" smtClean="0"/>
              <a:t>20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897250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Ud fra vores baggrund og erfaring danner vi vores worldview (billedet af det gode liv – dvs. vores version af virkeligheden) – det har betydning for, hvad vi ønsker – hvilket igen har betydning for indpakning af løsninger (framing): visuel identitet, valg af content etc. </a:t>
            </a:r>
          </a:p>
          <a:p>
            <a:endParaRPr lang="da-DK" dirty="0"/>
          </a:p>
          <a:p>
            <a:r>
              <a:rPr lang="da-DK" dirty="0"/>
              <a:t>”Verdenssyn er det udtryk, jeg bruger til at henvise til de regler, værdier, overbevisninger og skævheder, som en individuel forbruger </a:t>
            </a:r>
            <a:r>
              <a:rPr lang="da-DK" b="1" dirty="0"/>
              <a:t>bringer til en situation</a:t>
            </a:r>
            <a:r>
              <a:rPr lang="da-DK" dirty="0"/>
              <a:t>” (Seth </a:t>
            </a:r>
            <a:r>
              <a:rPr lang="da-DK" dirty="0" err="1"/>
              <a:t>Godin</a:t>
            </a:r>
            <a:r>
              <a:rPr lang="da-DK" dirty="0"/>
              <a:t>)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97A4E-73F0-49A0-951D-D5B74F960959}" type="slidenum">
              <a:rPr lang="da-DK" smtClean="0"/>
              <a:t>21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326482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Eksempler på at mælk kan betyde hvad som helst (samme denotation – forskellige konnotationer/associationer). </a:t>
            </a:r>
          </a:p>
          <a:p>
            <a:r>
              <a:rPr lang="da-DK" dirty="0"/>
              <a:t>Afhængigt af verdenssyn skal/kan vi ramme forbrugerne forskelligt vha. vores værktøjskasse</a:t>
            </a:r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97BCB-CFE8-4B43-9BDD-53A9B59D1D29}" type="slidenum">
              <a:rPr lang="da-DK" smtClean="0"/>
              <a:t>22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975209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Den kender I – nu bruger vi den blot til at brainstorme på bruger-siden for </a:t>
            </a:r>
            <a:r>
              <a:rPr lang="da-DK" b="1" dirty="0"/>
              <a:t>de to målgrupper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97A4E-73F0-49A0-951D-D5B74F960959}" type="slidenum">
              <a:rPr lang="da-DK" smtClean="0"/>
              <a:t>23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13928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5120B-F626-4366-A73E-864B3171B7FA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794156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Cirka 45 minutter – indtil frokost kl. 11.30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4EF17-2556-42A0-AC9C-A6CB49B0890D}" type="slidenum">
              <a:rPr lang="da-DK" smtClean="0"/>
              <a:t>24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68326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97A4E-73F0-49A0-951D-D5B74F960959}" type="slidenum">
              <a:rPr lang="da-DK" smtClean="0"/>
              <a:t>28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10056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Mulder: Her er der stor fokus på livscyklus ift. hvilke specifikke behov, der er i </a:t>
            </a:r>
            <a:r>
              <a:rPr lang="da-DK" dirty="0" err="1"/>
              <a:t>personaen</a:t>
            </a:r>
            <a:r>
              <a:rPr lang="da-DK" dirty="0"/>
              <a:t>. I dette eksempel er det Francis, der står over for at skulle købe sit første hus (ses i profilen, user </a:t>
            </a:r>
            <a:r>
              <a:rPr lang="da-DK" dirty="0" err="1"/>
              <a:t>goals</a:t>
            </a:r>
            <a:r>
              <a:rPr lang="da-DK" dirty="0"/>
              <a:t>, real </a:t>
            </a:r>
            <a:r>
              <a:rPr lang="da-DK" dirty="0" err="1"/>
              <a:t>estate</a:t>
            </a:r>
            <a:r>
              <a:rPr lang="da-DK" dirty="0"/>
              <a:t> info og citat + viden). De øvrige elementer giver kød på </a:t>
            </a:r>
            <a:r>
              <a:rPr lang="da-DK" dirty="0" err="1"/>
              <a:t>personaen</a:t>
            </a:r>
            <a:r>
              <a:rPr lang="da-DK" dirty="0"/>
              <a:t> og gør hende virkelig.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97A4E-73F0-49A0-951D-D5B74F960959}" type="slidenum">
              <a:rPr lang="da-DK" smtClean="0"/>
              <a:t>29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250505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Eksempler på personas på de næste par slides (en side + to siders persona)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97A4E-73F0-49A0-951D-D5B74F960959}" type="slidenum">
              <a:rPr lang="da-DK" smtClean="0"/>
              <a:t>30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194152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97A4E-73F0-49A0-951D-D5B74F960959}" type="slidenum">
              <a:rPr lang="da-DK" smtClean="0"/>
              <a:t>32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436686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Man designer løsningen til den primære – men man skal også designe løsningen til den sekundære (give dem det de brug for)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97A4E-73F0-49A0-951D-D5B74F960959}" type="slidenum">
              <a:rPr lang="da-DK" smtClean="0"/>
              <a:t>33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484725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Eksempel fra hovedopgave: Sinful – tre forskellige målgrupper og deres betydning for hierarki og indhold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97A4E-73F0-49A0-951D-D5B74F960959}" type="slidenum">
              <a:rPr lang="da-DK" smtClean="0"/>
              <a:t>34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709638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Indtil 13.45 – herefter afrunding – kort pause undervejs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4EF17-2556-42A0-AC9C-A6CB49B0890D}" type="slidenum">
              <a:rPr lang="da-DK" smtClean="0"/>
              <a:t>35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83631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Vi er tilbage ved første </a:t>
            </a:r>
            <a:r>
              <a:rPr lang="da-DK" dirty="0" err="1"/>
              <a:t>diamond</a:t>
            </a:r>
            <a:r>
              <a:rPr lang="da-DK" dirty="0"/>
              <a:t> – I har været i gang med </a:t>
            </a:r>
            <a:r>
              <a:rPr lang="da-DK" dirty="0" err="1"/>
              <a:t>Discover</a:t>
            </a:r>
            <a:r>
              <a:rPr lang="da-DK" dirty="0"/>
              <a:t> og i dag er vi videre til </a:t>
            </a:r>
            <a:r>
              <a:rPr lang="da-DK" dirty="0" err="1"/>
              <a:t>Define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431B3-2363-47C3-A508-077A8A59DAAB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01065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8.55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97F5C-FE6B-449E-A19D-287A3DBE7F5C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50488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Gammelt indisk folkeeventyr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FCBD0-5597-48A5-AED6-8CC9ECCB0BF1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58379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97A4E-73F0-49A0-951D-D5B74F960959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87850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Hvad ser I først? Hvem har mest ret – hvorfor vi</a:t>
            </a:r>
            <a:r>
              <a:rPr lang="da-DK" baseline="0" dirty="0"/>
              <a:t> bør triangulere vores metoder (metodetriangulering – mixed </a:t>
            </a:r>
            <a:r>
              <a:rPr lang="da-DK" baseline="0" dirty="0" err="1"/>
              <a:t>methods</a:t>
            </a:r>
            <a:r>
              <a:rPr lang="da-DK" baseline="0" dirty="0"/>
              <a:t>)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0EFBFC-0992-4CC6-B406-B5CCDD281568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24169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Lidt om sande og falske korrelationer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97A4E-73F0-49A0-951D-D5B74F960959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02238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Data fra mindst 3 kilder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0EFBFC-0992-4CC6-B406-B5CCDD281568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17057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i master</a:t>
            </a:r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9A2B0-66FF-490E-8480-77A85A8D6477}" type="datetimeFigureOut">
              <a:rPr lang="da-DK" smtClean="0"/>
              <a:t>14.02.2024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6A98-8C1F-432A-ADD8-FD917575BB8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45977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9A2B0-66FF-490E-8480-77A85A8D6477}" type="datetimeFigureOut">
              <a:rPr lang="da-DK" smtClean="0"/>
              <a:t>14.02.2024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6A98-8C1F-432A-ADD8-FD917575BB8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75261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9A2B0-66FF-490E-8480-77A85A8D6477}" type="datetimeFigureOut">
              <a:rPr lang="da-DK" smtClean="0"/>
              <a:t>14.02.2024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6A98-8C1F-432A-ADD8-FD917575BB8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1398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9A2B0-66FF-490E-8480-77A85A8D6477}" type="datetimeFigureOut">
              <a:rPr lang="da-DK" smtClean="0"/>
              <a:t>14.02.2024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6A98-8C1F-432A-ADD8-FD917575BB8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21919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9A2B0-66FF-490E-8480-77A85A8D6477}" type="datetimeFigureOut">
              <a:rPr lang="da-DK" smtClean="0"/>
              <a:t>14.02.2024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6A98-8C1F-432A-ADD8-FD917575BB8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02122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9A2B0-66FF-490E-8480-77A85A8D6477}" type="datetimeFigureOut">
              <a:rPr lang="da-DK" smtClean="0"/>
              <a:t>14.02.2024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6A98-8C1F-432A-ADD8-FD917575BB8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13223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9A2B0-66FF-490E-8480-77A85A8D6477}" type="datetimeFigureOut">
              <a:rPr lang="da-DK" smtClean="0"/>
              <a:t>14.02.2024</a:t>
            </a:fld>
            <a:endParaRPr lang="da-DK"/>
          </a:p>
        </p:txBody>
      </p:sp>
      <p:sp>
        <p:nvSpPr>
          <p:cNvPr id="8" name="Pladsholder til sidefod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6A98-8C1F-432A-ADD8-FD917575BB8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9697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9A2B0-66FF-490E-8480-77A85A8D6477}" type="datetimeFigureOut">
              <a:rPr lang="da-DK" smtClean="0"/>
              <a:t>14.02.2024</a:t>
            </a:fld>
            <a:endParaRPr lang="da-DK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6A98-8C1F-432A-ADD8-FD917575BB8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21838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9A2B0-66FF-490E-8480-77A85A8D6477}" type="datetimeFigureOut">
              <a:rPr lang="da-DK" smtClean="0"/>
              <a:t>14.02.2024</a:t>
            </a:fld>
            <a:endParaRPr lang="da-DK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6A98-8C1F-432A-ADD8-FD917575BB8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08470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i master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9A2B0-66FF-490E-8480-77A85A8D6477}" type="datetimeFigureOut">
              <a:rPr lang="da-DK" smtClean="0"/>
              <a:t>14.02.2024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6A98-8C1F-432A-ADD8-FD917575BB8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47497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i master</a:t>
            </a:r>
          </a:p>
        </p:txBody>
      </p:sp>
      <p:sp>
        <p:nvSpPr>
          <p:cNvPr id="3" name="Pladsholder til bille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9A2B0-66FF-490E-8480-77A85A8D6477}" type="datetimeFigureOut">
              <a:rPr lang="da-DK" smtClean="0"/>
              <a:t>14.02.2024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6A98-8C1F-432A-ADD8-FD917575BB8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23012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9A2B0-66FF-490E-8480-77A85A8D6477}" type="datetimeFigureOut">
              <a:rPr lang="da-DK" smtClean="0"/>
              <a:t>14.02.2024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56A98-8C1F-432A-ADD8-FD917575BB8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3638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3.jpeg"/><Relationship Id="rId7" Type="http://schemas.openxmlformats.org/officeDocument/2006/relationships/image" Target="../media/image47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4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microsoft.com/office/2007/relationships/hdphoto" Target="../media/hdphoto2.wdp"/><Relationship Id="rId9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82149" y="747453"/>
            <a:ext cx="10373138" cy="2387600"/>
          </a:xfrm>
        </p:spPr>
        <p:txBody>
          <a:bodyPr>
            <a:noAutofit/>
          </a:bodyPr>
          <a:lstStyle/>
          <a:p>
            <a:pPr algn="l"/>
            <a:r>
              <a:rPr lang="da-DK" sz="8800" b="1" dirty="0"/>
              <a:t>Segmentering </a:t>
            </a:r>
            <a:br>
              <a:rPr lang="da-DK" sz="8800" b="1" dirty="0"/>
            </a:br>
            <a:r>
              <a:rPr lang="da-DK" sz="8800" b="1" dirty="0"/>
              <a:t>&amp; Personas II</a:t>
            </a:r>
          </a:p>
        </p:txBody>
      </p:sp>
      <p:sp>
        <p:nvSpPr>
          <p:cNvPr id="3" name="Rektangel 2"/>
          <p:cNvSpPr/>
          <p:nvPr/>
        </p:nvSpPr>
        <p:spPr>
          <a:xfrm>
            <a:off x="0" y="978286"/>
            <a:ext cx="1083365" cy="443010"/>
          </a:xfrm>
          <a:prstGeom prst="rect">
            <a:avLst/>
          </a:prstGeom>
          <a:solidFill>
            <a:srgbClr val="CC3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i="1" dirty="0" err="1"/>
              <a:t>Feb</a:t>
            </a:r>
            <a:r>
              <a:rPr lang="da-DK" i="1" dirty="0"/>
              <a:t> 15</a:t>
            </a:r>
          </a:p>
        </p:txBody>
      </p:sp>
      <p:sp>
        <p:nvSpPr>
          <p:cNvPr id="14" name="Kombinationstegning 13"/>
          <p:cNvSpPr/>
          <p:nvPr/>
        </p:nvSpPr>
        <p:spPr>
          <a:xfrm rot="10800000">
            <a:off x="11655287" y="2829172"/>
            <a:ext cx="536713" cy="1073426"/>
          </a:xfrm>
          <a:custGeom>
            <a:avLst/>
            <a:gdLst>
              <a:gd name="connsiteX0" fmla="*/ 0 w 536713"/>
              <a:gd name="connsiteY0" fmla="*/ 0 h 1073426"/>
              <a:gd name="connsiteX1" fmla="*/ 536713 w 536713"/>
              <a:gd name="connsiteY1" fmla="*/ 536713 h 1073426"/>
              <a:gd name="connsiteX2" fmla="*/ 0 w 536713"/>
              <a:gd name="connsiteY2" fmla="*/ 1073426 h 1073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6713" h="1073426">
                <a:moveTo>
                  <a:pt x="0" y="0"/>
                </a:moveTo>
                <a:cubicBezTo>
                  <a:pt x="296418" y="0"/>
                  <a:pt x="536713" y="240295"/>
                  <a:pt x="536713" y="536713"/>
                </a:cubicBezTo>
                <a:cubicBezTo>
                  <a:pt x="536713" y="833131"/>
                  <a:pt x="296418" y="1073426"/>
                  <a:pt x="0" y="1073426"/>
                </a:cubicBezTo>
                <a:close/>
              </a:path>
            </a:pathLst>
          </a:custGeom>
          <a:solidFill>
            <a:srgbClr val="CC3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Tekstfelt 9"/>
          <p:cNvSpPr txBox="1"/>
          <p:nvPr/>
        </p:nvSpPr>
        <p:spPr>
          <a:xfrm>
            <a:off x="11847444" y="3135053"/>
            <a:ext cx="34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11" name="Rektangel 10"/>
          <p:cNvSpPr/>
          <p:nvPr/>
        </p:nvSpPr>
        <p:spPr>
          <a:xfrm>
            <a:off x="1470992" y="3135053"/>
            <a:ext cx="1073426" cy="108227"/>
          </a:xfrm>
          <a:prstGeom prst="rect">
            <a:avLst/>
          </a:prstGeom>
          <a:solidFill>
            <a:srgbClr val="CC3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i="1" dirty="0"/>
          </a:p>
        </p:txBody>
      </p:sp>
      <p:sp>
        <p:nvSpPr>
          <p:cNvPr id="6" name="Tekstfelt 5"/>
          <p:cNvSpPr txBox="1"/>
          <p:nvPr/>
        </p:nvSpPr>
        <p:spPr>
          <a:xfrm>
            <a:off x="1470992" y="6581001"/>
            <a:ext cx="3389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i="1" dirty="0"/>
              <a:t>Image: Usability </a:t>
            </a:r>
            <a:r>
              <a:rPr lang="da-DK" sz="1200" i="1" dirty="0" err="1"/>
              <a:t>Geek</a:t>
            </a:r>
            <a:endParaRPr lang="da-DK" sz="1200" i="1" dirty="0"/>
          </a:p>
        </p:txBody>
      </p:sp>
      <p:pic>
        <p:nvPicPr>
          <p:cNvPr id="9" name="Picture 2" descr="Billedresultat for personas&quot;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" t="1452" r="1474" b="40869"/>
          <a:stretch/>
        </p:blipFill>
        <p:spPr bwMode="auto">
          <a:xfrm>
            <a:off x="1470991" y="3596718"/>
            <a:ext cx="5492685" cy="3261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772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Billede 2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4" t="28163" r="10080" b="26472"/>
          <a:stretch/>
        </p:blipFill>
        <p:spPr>
          <a:xfrm>
            <a:off x="7880380" y="3535674"/>
            <a:ext cx="3898842" cy="2865970"/>
          </a:xfrm>
          <a:prstGeom prst="rect">
            <a:avLst/>
          </a:prstGeom>
        </p:spPr>
      </p:pic>
      <p:pic>
        <p:nvPicPr>
          <p:cNvPr id="5" name="Billed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8" t="26794" r="11037" b="27651"/>
          <a:stretch/>
        </p:blipFill>
        <p:spPr>
          <a:xfrm>
            <a:off x="5022324" y="341901"/>
            <a:ext cx="3545957" cy="2865121"/>
          </a:xfrm>
          <a:prstGeom prst="rect">
            <a:avLst/>
          </a:prstGeom>
        </p:spPr>
      </p:pic>
      <p:pic>
        <p:nvPicPr>
          <p:cNvPr id="7" name="Billed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81" t="13358" r="30400" b="13244"/>
          <a:stretch/>
        </p:blipFill>
        <p:spPr>
          <a:xfrm rot="5400000">
            <a:off x="2818800" y="3160219"/>
            <a:ext cx="2865969" cy="3616879"/>
          </a:xfrm>
          <a:prstGeom prst="rect">
            <a:avLst/>
          </a:prstGeom>
        </p:spPr>
      </p:pic>
      <p:pic>
        <p:nvPicPr>
          <p:cNvPr id="8" name="Billed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3" t="33143" r="37524" b="25080"/>
          <a:stretch/>
        </p:blipFill>
        <p:spPr>
          <a:xfrm>
            <a:off x="826497" y="371271"/>
            <a:ext cx="2499360" cy="2865121"/>
          </a:xfrm>
          <a:prstGeom prst="rect">
            <a:avLst/>
          </a:prstGeom>
        </p:spPr>
      </p:pic>
      <p:grpSp>
        <p:nvGrpSpPr>
          <p:cNvPr id="9" name="Gruppe 8"/>
          <p:cNvGrpSpPr/>
          <p:nvPr/>
        </p:nvGrpSpPr>
        <p:grpSpPr>
          <a:xfrm>
            <a:off x="2789327" y="2654362"/>
            <a:ext cx="1889760" cy="781551"/>
            <a:chOff x="3080" y="1424994"/>
            <a:chExt cx="3753370" cy="1501348"/>
          </a:xfrm>
        </p:grpSpPr>
        <p:sp>
          <p:nvSpPr>
            <p:cNvPr id="10" name="Vinkel 9"/>
            <p:cNvSpPr/>
            <p:nvPr/>
          </p:nvSpPr>
          <p:spPr>
            <a:xfrm>
              <a:off x="3080" y="1424994"/>
              <a:ext cx="3753370" cy="1501348"/>
            </a:xfrm>
            <a:prstGeom prst="chevron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11" name="Vinkel 4"/>
            <p:cNvSpPr txBox="1"/>
            <p:nvPr/>
          </p:nvSpPr>
          <p:spPr>
            <a:xfrm>
              <a:off x="753754" y="1424994"/>
              <a:ext cx="2252022" cy="1501348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8014" tIns="36005" rIns="36005" bIns="36005" numCol="1" spcCol="1270" anchor="ctr" anchorCtr="0">
              <a:noAutofit/>
            </a:bodyPr>
            <a:lstStyle/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a-DK" sz="1400" kern="1200" dirty="0"/>
                <a:t>USERS</a:t>
              </a:r>
            </a:p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a-DK" sz="1400" kern="1200" dirty="0"/>
                <a:t>(hvem bruger det?)</a:t>
              </a:r>
            </a:p>
          </p:txBody>
        </p:sp>
      </p:grpSp>
      <p:sp>
        <p:nvSpPr>
          <p:cNvPr id="17" name="Tekstfelt 16"/>
          <p:cNvSpPr txBox="1"/>
          <p:nvPr/>
        </p:nvSpPr>
        <p:spPr>
          <a:xfrm>
            <a:off x="2536708" y="371271"/>
            <a:ext cx="1261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>
                <a:solidFill>
                  <a:srgbClr val="00B050"/>
                </a:solidFill>
              </a:rPr>
              <a:t>Researche</a:t>
            </a:r>
            <a:br>
              <a:rPr lang="da-DK" dirty="0">
                <a:solidFill>
                  <a:srgbClr val="00B050"/>
                </a:solidFill>
              </a:rPr>
            </a:br>
            <a:r>
              <a:rPr lang="da-DK" dirty="0">
                <a:solidFill>
                  <a:srgbClr val="00B050"/>
                </a:solidFill>
              </a:rPr>
              <a:t>Beskrive</a:t>
            </a:r>
          </a:p>
        </p:txBody>
      </p:sp>
      <p:sp>
        <p:nvSpPr>
          <p:cNvPr id="18" name="Tekstfelt 17"/>
          <p:cNvSpPr txBox="1"/>
          <p:nvPr/>
        </p:nvSpPr>
        <p:spPr>
          <a:xfrm>
            <a:off x="7889132" y="371271"/>
            <a:ext cx="1220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>
                <a:solidFill>
                  <a:srgbClr val="FFC000"/>
                </a:solidFill>
              </a:rPr>
              <a:t>Analysere </a:t>
            </a:r>
            <a:br>
              <a:rPr lang="da-DK" dirty="0">
                <a:solidFill>
                  <a:srgbClr val="FFC000"/>
                </a:solidFill>
              </a:rPr>
            </a:br>
            <a:r>
              <a:rPr lang="da-DK" dirty="0">
                <a:solidFill>
                  <a:srgbClr val="FFC000"/>
                </a:solidFill>
              </a:rPr>
              <a:t>Opsamle</a:t>
            </a:r>
          </a:p>
        </p:txBody>
      </p:sp>
      <p:sp>
        <p:nvSpPr>
          <p:cNvPr id="19" name="Tekstfelt 18"/>
          <p:cNvSpPr txBox="1"/>
          <p:nvPr/>
        </p:nvSpPr>
        <p:spPr>
          <a:xfrm>
            <a:off x="5530517" y="3535674"/>
            <a:ext cx="1476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>
                <a:solidFill>
                  <a:srgbClr val="E00F1C"/>
                </a:solidFill>
              </a:rPr>
              <a:t>Specificere</a:t>
            </a:r>
            <a:br>
              <a:rPr lang="da-DK" dirty="0">
                <a:solidFill>
                  <a:srgbClr val="E00F1C"/>
                </a:solidFill>
              </a:rPr>
            </a:br>
            <a:r>
              <a:rPr lang="da-DK" dirty="0">
                <a:solidFill>
                  <a:srgbClr val="E00F1C"/>
                </a:solidFill>
              </a:rPr>
              <a:t>Argumentere</a:t>
            </a:r>
          </a:p>
        </p:txBody>
      </p:sp>
      <p:sp>
        <p:nvSpPr>
          <p:cNvPr id="20" name="Tekstfelt 19"/>
          <p:cNvSpPr txBox="1"/>
          <p:nvPr/>
        </p:nvSpPr>
        <p:spPr>
          <a:xfrm>
            <a:off x="10990011" y="5712095"/>
            <a:ext cx="814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>
                <a:solidFill>
                  <a:srgbClr val="4472C4"/>
                </a:solidFill>
              </a:rPr>
              <a:t>Skabe</a:t>
            </a:r>
            <a:br>
              <a:rPr lang="da-DK" dirty="0">
                <a:solidFill>
                  <a:srgbClr val="4472C4"/>
                </a:solidFill>
              </a:rPr>
            </a:br>
            <a:r>
              <a:rPr lang="da-DK" dirty="0">
                <a:solidFill>
                  <a:srgbClr val="4472C4"/>
                </a:solidFill>
              </a:rPr>
              <a:t>Bruge</a:t>
            </a:r>
          </a:p>
        </p:txBody>
      </p:sp>
      <p:sp>
        <p:nvSpPr>
          <p:cNvPr id="21" name="Ellipse 20"/>
          <p:cNvSpPr/>
          <p:nvPr/>
        </p:nvSpPr>
        <p:spPr>
          <a:xfrm>
            <a:off x="916715" y="2983865"/>
            <a:ext cx="352287" cy="3522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1</a:t>
            </a:r>
          </a:p>
        </p:txBody>
      </p:sp>
      <p:sp>
        <p:nvSpPr>
          <p:cNvPr id="22" name="Ellipse 21"/>
          <p:cNvSpPr/>
          <p:nvPr/>
        </p:nvSpPr>
        <p:spPr>
          <a:xfrm>
            <a:off x="5112543" y="2983864"/>
            <a:ext cx="352287" cy="3522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2</a:t>
            </a:r>
          </a:p>
        </p:txBody>
      </p:sp>
      <p:sp>
        <p:nvSpPr>
          <p:cNvPr id="23" name="Ellipse 22"/>
          <p:cNvSpPr/>
          <p:nvPr/>
        </p:nvSpPr>
        <p:spPr>
          <a:xfrm>
            <a:off x="5584601" y="6225499"/>
            <a:ext cx="352287" cy="352287"/>
          </a:xfrm>
          <a:prstGeom prst="ellipse">
            <a:avLst/>
          </a:prstGeom>
          <a:solidFill>
            <a:srgbClr val="E00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3</a:t>
            </a:r>
          </a:p>
        </p:txBody>
      </p:sp>
      <p:sp>
        <p:nvSpPr>
          <p:cNvPr id="24" name="Ellipse 23"/>
          <p:cNvSpPr/>
          <p:nvPr/>
        </p:nvSpPr>
        <p:spPr>
          <a:xfrm>
            <a:off x="10075909" y="6163375"/>
            <a:ext cx="352287" cy="352287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4</a:t>
            </a:r>
          </a:p>
        </p:txBody>
      </p:sp>
      <p:sp>
        <p:nvSpPr>
          <p:cNvPr id="27" name="Tekstfelt 26"/>
          <p:cNvSpPr txBox="1"/>
          <p:nvPr/>
        </p:nvSpPr>
        <p:spPr>
          <a:xfrm>
            <a:off x="10144029" y="2212235"/>
            <a:ext cx="17033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1600" dirty="0"/>
              <a:t>Hvilke elementer er relevante? Har I brug for yderligere research? </a:t>
            </a:r>
          </a:p>
        </p:txBody>
      </p:sp>
      <p:grpSp>
        <p:nvGrpSpPr>
          <p:cNvPr id="26" name="Gruppe 25"/>
          <p:cNvGrpSpPr/>
          <p:nvPr/>
        </p:nvGrpSpPr>
        <p:grpSpPr>
          <a:xfrm>
            <a:off x="7880379" y="2654362"/>
            <a:ext cx="2195529" cy="781551"/>
            <a:chOff x="3080" y="1424994"/>
            <a:chExt cx="3753370" cy="1501348"/>
          </a:xfrm>
          <a:solidFill>
            <a:srgbClr val="FFC000"/>
          </a:solidFill>
        </p:grpSpPr>
        <p:sp>
          <p:nvSpPr>
            <p:cNvPr id="28" name="Vinkel 27"/>
            <p:cNvSpPr/>
            <p:nvPr/>
          </p:nvSpPr>
          <p:spPr>
            <a:xfrm>
              <a:off x="3080" y="1424994"/>
              <a:ext cx="3753370" cy="150134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29" name="Vinkel 4"/>
            <p:cNvSpPr txBox="1"/>
            <p:nvPr/>
          </p:nvSpPr>
          <p:spPr>
            <a:xfrm>
              <a:off x="753754" y="1424994"/>
              <a:ext cx="2252022" cy="1501348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8014" tIns="36005" rIns="36005" bIns="36005" numCol="1" spcCol="1270" anchor="ctr" anchorCtr="0">
              <a:noAutofit/>
            </a:bodyPr>
            <a:lstStyle/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a-DK" sz="1400" kern="1200" dirty="0"/>
                <a:t>GRUPPER</a:t>
              </a:r>
            </a:p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a-DK" sz="1400" kern="1200" dirty="0"/>
                <a:t>(ud fra ligheder og forskelle</a:t>
              </a:r>
            </a:p>
          </p:txBody>
        </p:sp>
      </p:grpSp>
      <p:grpSp>
        <p:nvGrpSpPr>
          <p:cNvPr id="30" name="Gruppe 29"/>
          <p:cNvGrpSpPr/>
          <p:nvPr/>
        </p:nvGrpSpPr>
        <p:grpSpPr>
          <a:xfrm>
            <a:off x="6622038" y="5919374"/>
            <a:ext cx="1946243" cy="781551"/>
            <a:chOff x="3080" y="1424994"/>
            <a:chExt cx="3753370" cy="1501348"/>
          </a:xfrm>
          <a:solidFill>
            <a:srgbClr val="4472C4"/>
          </a:solidFill>
        </p:grpSpPr>
        <p:sp>
          <p:nvSpPr>
            <p:cNvPr id="31" name="Vinkel 30"/>
            <p:cNvSpPr/>
            <p:nvPr/>
          </p:nvSpPr>
          <p:spPr>
            <a:xfrm>
              <a:off x="3080" y="1424994"/>
              <a:ext cx="3753370" cy="150134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32" name="Vinkel 4"/>
            <p:cNvSpPr txBox="1"/>
            <p:nvPr/>
          </p:nvSpPr>
          <p:spPr>
            <a:xfrm>
              <a:off x="753753" y="1424994"/>
              <a:ext cx="1937281" cy="1501348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8014" tIns="36005" rIns="36005" bIns="36005" numCol="1" spcCol="1270" anchor="ctr" anchorCtr="0">
              <a:noAutofit/>
            </a:bodyPr>
            <a:lstStyle/>
            <a:p>
              <a:pPr lvl="0"/>
              <a:r>
                <a:rPr lang="da-DK" sz="1400" dirty="0"/>
                <a:t>MAPPING</a:t>
              </a:r>
            </a:p>
            <a:p>
              <a:pPr lvl="0"/>
              <a:r>
                <a:rPr lang="da-DK" sz="1400" dirty="0"/>
                <a:t>(hvem er han/hun?)</a:t>
              </a:r>
            </a:p>
          </p:txBody>
        </p:sp>
      </p:grpSp>
      <p:grpSp>
        <p:nvGrpSpPr>
          <p:cNvPr id="33" name="Gruppe 32"/>
          <p:cNvGrpSpPr/>
          <p:nvPr/>
        </p:nvGrpSpPr>
        <p:grpSpPr>
          <a:xfrm>
            <a:off x="463826" y="5919373"/>
            <a:ext cx="2252431" cy="781551"/>
            <a:chOff x="3080" y="1424994"/>
            <a:chExt cx="3753370" cy="1501348"/>
          </a:xfrm>
        </p:grpSpPr>
        <p:sp>
          <p:nvSpPr>
            <p:cNvPr id="34" name="Vinkel 33"/>
            <p:cNvSpPr/>
            <p:nvPr/>
          </p:nvSpPr>
          <p:spPr>
            <a:xfrm>
              <a:off x="3080" y="1424994"/>
              <a:ext cx="3753370" cy="1501348"/>
            </a:xfrm>
            <a:prstGeom prst="chevron">
              <a:avLst/>
            </a:prstGeom>
            <a:solidFill>
              <a:srgbClr val="E00F1C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35" name="Vinkel 4"/>
            <p:cNvSpPr txBox="1"/>
            <p:nvPr/>
          </p:nvSpPr>
          <p:spPr>
            <a:xfrm>
              <a:off x="753754" y="1424994"/>
              <a:ext cx="2252022" cy="1501348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8014" tIns="36005" rIns="36005" bIns="36005" numCol="1" spcCol="1270" anchor="ctr" anchorCtr="0">
              <a:noAutofit/>
            </a:bodyPr>
            <a:lstStyle/>
            <a:p>
              <a:pPr lvl="0"/>
              <a:r>
                <a:rPr lang="da-DK" sz="1400" dirty="0"/>
                <a:t>MÅLGRUPPE(R)</a:t>
              </a:r>
            </a:p>
            <a:p>
              <a:pPr lvl="0"/>
              <a:r>
                <a:rPr lang="da-DK" sz="1400" dirty="0"/>
                <a:t>(hvem vil vi ramme?)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853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 animBg="1"/>
      <p:bldP spid="22" grpId="0" animBg="1"/>
      <p:bldP spid="23" grpId="0" animBg="1"/>
      <p:bldP spid="24" grpId="0" animBg="1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Segmentering ud fra </a:t>
            </a:r>
            <a:br>
              <a:rPr lang="da-DK" dirty="0"/>
            </a:br>
            <a:r>
              <a:rPr lang="da-DK" dirty="0"/>
              <a:t>forskellige variabler</a:t>
            </a: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86522"/>
            <a:ext cx="6064500" cy="2814259"/>
          </a:xfrm>
          <a:prstGeom prst="rect">
            <a:avLst/>
          </a:prstGeom>
        </p:spPr>
      </p:pic>
      <p:sp>
        <p:nvSpPr>
          <p:cNvPr id="5" name="Tekstfelt 4"/>
          <p:cNvSpPr txBox="1"/>
          <p:nvPr/>
        </p:nvSpPr>
        <p:spPr>
          <a:xfrm>
            <a:off x="-542057" y="6070800"/>
            <a:ext cx="449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i="1" dirty="0"/>
              <a:t>Kilde: </a:t>
            </a:r>
            <a:r>
              <a:rPr lang="da-DK" i="1" dirty="0" err="1"/>
              <a:t>Pickton</a:t>
            </a:r>
            <a:r>
              <a:rPr lang="da-DK" i="1" dirty="0"/>
              <a:t> on </a:t>
            </a:r>
            <a:r>
              <a:rPr lang="da-DK" i="1" dirty="0" err="1"/>
              <a:t>Segmentation</a:t>
            </a:r>
            <a:endParaRPr lang="da-DK" i="1" dirty="0"/>
          </a:p>
        </p:txBody>
      </p:sp>
      <p:pic>
        <p:nvPicPr>
          <p:cNvPr id="8" name="Billede 7"/>
          <p:cNvPicPr>
            <a:picLocks noChangeAspect="1"/>
          </p:cNvPicPr>
          <p:nvPr/>
        </p:nvPicPr>
        <p:blipFill rotWithShape="1">
          <a:blip r:embed="rId4"/>
          <a:srcRect l="13086" t="20146" r="55113" b="6031"/>
          <a:stretch/>
        </p:blipFill>
        <p:spPr>
          <a:xfrm>
            <a:off x="7038752" y="365125"/>
            <a:ext cx="4805917" cy="6275513"/>
          </a:xfrm>
          <a:prstGeom prst="rect">
            <a:avLst/>
          </a:prstGeom>
        </p:spPr>
      </p:pic>
      <p:sp>
        <p:nvSpPr>
          <p:cNvPr id="12" name="Tekstfelt 11"/>
          <p:cNvSpPr txBox="1"/>
          <p:nvPr/>
        </p:nvSpPr>
        <p:spPr>
          <a:xfrm>
            <a:off x="838200" y="1926940"/>
            <a:ext cx="4757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Gennemgang af følgende i de næste slides:</a:t>
            </a:r>
          </a:p>
          <a:p>
            <a:r>
              <a:rPr lang="da-DK" dirty="0"/>
              <a:t>Livsfaser, </a:t>
            </a:r>
            <a:r>
              <a:rPr lang="da-DK" dirty="0" err="1"/>
              <a:t>user</a:t>
            </a:r>
            <a:r>
              <a:rPr lang="da-DK" dirty="0"/>
              <a:t> </a:t>
            </a:r>
            <a:r>
              <a:rPr lang="da-DK" dirty="0" err="1"/>
              <a:t>goals</a:t>
            </a:r>
            <a:r>
              <a:rPr lang="da-DK" dirty="0"/>
              <a:t>, brugs-cyklus, adfærd, og </a:t>
            </a:r>
            <a:r>
              <a:rPr lang="da-DK" dirty="0" err="1"/>
              <a:t>psykografi</a:t>
            </a:r>
            <a:r>
              <a:rPr lang="da-DK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89233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felt 1"/>
          <p:cNvSpPr txBox="1"/>
          <p:nvPr/>
        </p:nvSpPr>
        <p:spPr>
          <a:xfrm>
            <a:off x="969818" y="655782"/>
            <a:ext cx="41009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b="1" dirty="0"/>
              <a:t>Demografiske forhold</a:t>
            </a:r>
          </a:p>
        </p:txBody>
      </p:sp>
      <p:sp>
        <p:nvSpPr>
          <p:cNvPr id="4" name="Tekstfelt 3"/>
          <p:cNvSpPr txBox="1"/>
          <p:nvPr/>
        </p:nvSpPr>
        <p:spPr>
          <a:xfrm>
            <a:off x="969818" y="2484582"/>
            <a:ext cx="3657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Alder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Køn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rgbClr val="CC3569"/>
                </a:solidFill>
              </a:rPr>
              <a:t>Livsstadie/fase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Boligtype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Indkomst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Beskæftigelse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Uddannelse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Religion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Etnisk oprindelse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Nationalitet</a:t>
            </a:r>
          </a:p>
        </p:txBody>
      </p:sp>
      <p:pic>
        <p:nvPicPr>
          <p:cNvPr id="1026" name="Picture 2" descr="Billedresultat for demographic variabl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087" y="1434752"/>
            <a:ext cx="6955679" cy="391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340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solidFill>
                  <a:schemeClr val="bg1"/>
                </a:solidFill>
              </a:rPr>
              <a:t>Lifestage</a:t>
            </a:r>
            <a:r>
              <a:rPr lang="da-DK" dirty="0">
                <a:solidFill>
                  <a:schemeClr val="bg1"/>
                </a:solidFill>
              </a:rPr>
              <a:t> (Livsstadie/fase)</a:t>
            </a:r>
            <a:br>
              <a:rPr lang="da-DK" dirty="0">
                <a:solidFill>
                  <a:schemeClr val="bg1"/>
                </a:solidFill>
              </a:rPr>
            </a:br>
            <a:r>
              <a:rPr lang="da-DK" dirty="0">
                <a:solidFill>
                  <a:schemeClr val="bg1"/>
                </a:solidFill>
              </a:rPr>
              <a:t>Eksempler 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 rotWithShape="1">
          <a:blip r:embed="rId3"/>
          <a:srcRect l="10444" t="7290" r="10885" b="7676"/>
          <a:stretch/>
        </p:blipFill>
        <p:spPr>
          <a:xfrm>
            <a:off x="594359" y="2235200"/>
            <a:ext cx="5084303" cy="3941763"/>
          </a:xfrm>
          <a:prstGeom prst="rect">
            <a:avLst/>
          </a:prstGeom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4697">
            <a:off x="6575417" y="1382148"/>
            <a:ext cx="4816022" cy="4436891"/>
          </a:xfrm>
          <a:prstGeom prst="rect">
            <a:avLst/>
          </a:prstGeom>
        </p:spPr>
      </p:pic>
      <p:sp>
        <p:nvSpPr>
          <p:cNvPr id="6" name="Tekstfelt 5"/>
          <p:cNvSpPr txBox="1"/>
          <p:nvPr/>
        </p:nvSpPr>
        <p:spPr>
          <a:xfrm>
            <a:off x="7444159" y="180459"/>
            <a:ext cx="449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i="1" dirty="0">
                <a:solidFill>
                  <a:schemeClr val="bg1"/>
                </a:solidFill>
              </a:rPr>
              <a:t>Kilde: </a:t>
            </a:r>
            <a:r>
              <a:rPr lang="da-DK" i="1" dirty="0" err="1">
                <a:solidFill>
                  <a:schemeClr val="bg1"/>
                </a:solidFill>
              </a:rPr>
              <a:t>Pickton</a:t>
            </a:r>
            <a:r>
              <a:rPr lang="da-DK" i="1" dirty="0">
                <a:solidFill>
                  <a:schemeClr val="bg1"/>
                </a:solidFill>
              </a:rPr>
              <a:t> on </a:t>
            </a:r>
            <a:r>
              <a:rPr lang="da-DK" i="1" dirty="0" err="1">
                <a:solidFill>
                  <a:schemeClr val="bg1"/>
                </a:solidFill>
              </a:rPr>
              <a:t>Segmentation</a:t>
            </a:r>
            <a:endParaRPr lang="da-DK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86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felt 1"/>
          <p:cNvSpPr txBox="1"/>
          <p:nvPr/>
        </p:nvSpPr>
        <p:spPr>
          <a:xfrm>
            <a:off x="969818" y="655782"/>
            <a:ext cx="41009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b="1" dirty="0"/>
              <a:t>Geografiske </a:t>
            </a:r>
            <a:br>
              <a:rPr lang="da-DK" sz="3600" b="1" dirty="0"/>
            </a:br>
            <a:r>
              <a:rPr lang="da-DK" sz="3600" b="1" dirty="0"/>
              <a:t>forhold</a:t>
            </a:r>
          </a:p>
        </p:txBody>
      </p:sp>
      <p:sp>
        <p:nvSpPr>
          <p:cNvPr id="4" name="Tekstfelt 3"/>
          <p:cNvSpPr txBox="1"/>
          <p:nvPr/>
        </p:nvSpPr>
        <p:spPr>
          <a:xfrm>
            <a:off x="969818" y="2484582"/>
            <a:ext cx="3657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Postnummer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Storby, by, landet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Region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Land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Kontinent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Klima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Andet?</a:t>
            </a:r>
          </a:p>
        </p:txBody>
      </p:sp>
      <p:pic>
        <p:nvPicPr>
          <p:cNvPr id="1028" name="Picture 4" descr="Billedresultat for people on would m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782" y="1856111"/>
            <a:ext cx="5705475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476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felt 1"/>
          <p:cNvSpPr txBox="1"/>
          <p:nvPr/>
        </p:nvSpPr>
        <p:spPr>
          <a:xfrm>
            <a:off x="969818" y="655782"/>
            <a:ext cx="41009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b="1" dirty="0"/>
              <a:t>Psykografiske  </a:t>
            </a:r>
            <a:br>
              <a:rPr lang="da-DK" sz="3600" b="1" dirty="0"/>
            </a:br>
            <a:r>
              <a:rPr lang="da-DK" sz="3600" b="1" dirty="0"/>
              <a:t>forhold</a:t>
            </a:r>
          </a:p>
        </p:txBody>
      </p:sp>
      <p:sp>
        <p:nvSpPr>
          <p:cNvPr id="4" name="Tekstfelt 3"/>
          <p:cNvSpPr txBox="1"/>
          <p:nvPr/>
        </p:nvSpPr>
        <p:spPr>
          <a:xfrm>
            <a:off x="969818" y="2484582"/>
            <a:ext cx="3657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Værdier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Attituder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Interesser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Hobbyer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Livsstil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Andet?</a:t>
            </a:r>
          </a:p>
        </p:txBody>
      </p:sp>
      <p:pic>
        <p:nvPicPr>
          <p:cNvPr id="3076" name="Picture 4" descr="Billedresultat for many people swimm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06" b="2161"/>
          <a:stretch/>
        </p:blipFill>
        <p:spPr bwMode="auto">
          <a:xfrm>
            <a:off x="5070764" y="569191"/>
            <a:ext cx="5680363" cy="559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ktangel 2"/>
          <p:cNvSpPr/>
          <p:nvPr/>
        </p:nvSpPr>
        <p:spPr>
          <a:xfrm>
            <a:off x="8452884" y="5029200"/>
            <a:ext cx="2392325" cy="797442"/>
          </a:xfrm>
          <a:prstGeom prst="rect">
            <a:avLst/>
          </a:prstGeom>
          <a:solidFill>
            <a:srgbClr val="F3F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82330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felt 1"/>
          <p:cNvSpPr txBox="1"/>
          <p:nvPr/>
        </p:nvSpPr>
        <p:spPr>
          <a:xfrm>
            <a:off x="969818" y="655782"/>
            <a:ext cx="41009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b="1" dirty="0"/>
              <a:t>Adfærdsmæssige  </a:t>
            </a:r>
            <a:br>
              <a:rPr lang="da-DK" sz="3600" b="1" dirty="0"/>
            </a:br>
            <a:r>
              <a:rPr lang="da-DK" sz="3600" b="1" dirty="0"/>
              <a:t>forhold</a:t>
            </a:r>
          </a:p>
        </p:txBody>
      </p:sp>
      <p:sp>
        <p:nvSpPr>
          <p:cNvPr id="4" name="Tekstfelt 3"/>
          <p:cNvSpPr txBox="1"/>
          <p:nvPr/>
        </p:nvSpPr>
        <p:spPr>
          <a:xfrm>
            <a:off x="969818" y="2484582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Ønskede fordele (</a:t>
            </a:r>
            <a:r>
              <a:rPr lang="da-DK" dirty="0" err="1"/>
              <a:t>benefits</a:t>
            </a:r>
            <a:r>
              <a:rPr lang="da-DK" dirty="0"/>
              <a:t> </a:t>
            </a:r>
            <a:r>
              <a:rPr lang="da-DK" dirty="0" err="1"/>
              <a:t>sought</a:t>
            </a:r>
            <a:r>
              <a:rPr lang="da-DK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Købsanledning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Købsadfærd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Brug/anvendelse</a:t>
            </a:r>
          </a:p>
        </p:txBody>
      </p:sp>
      <p:pic>
        <p:nvPicPr>
          <p:cNvPr id="4100" name="Picture 4" descr="Billedresultat for crowd of people shopp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582" y="1496929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85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felt 1"/>
          <p:cNvSpPr txBox="1"/>
          <p:nvPr/>
        </p:nvSpPr>
        <p:spPr>
          <a:xfrm>
            <a:off x="969818" y="655782"/>
            <a:ext cx="41009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b="1" dirty="0"/>
              <a:t>Webmæssige  </a:t>
            </a:r>
            <a:br>
              <a:rPr lang="da-DK" sz="3600" b="1" dirty="0"/>
            </a:br>
            <a:r>
              <a:rPr lang="da-DK" sz="3600" b="1" dirty="0"/>
              <a:t>forhold (Mulder)</a:t>
            </a:r>
          </a:p>
        </p:txBody>
      </p:sp>
      <p:sp>
        <p:nvSpPr>
          <p:cNvPr id="4" name="Tekstfelt 3"/>
          <p:cNvSpPr txBox="1"/>
          <p:nvPr/>
        </p:nvSpPr>
        <p:spPr>
          <a:xfrm>
            <a:off x="969818" y="2484582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User </a:t>
            </a:r>
            <a:r>
              <a:rPr lang="da-DK" dirty="0" err="1"/>
              <a:t>goals</a:t>
            </a:r>
            <a:r>
              <a:rPr lang="da-DK" dirty="0"/>
              <a:t> (for hjemmesiden)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Livscyklus på hjemmesiden</a:t>
            </a:r>
          </a:p>
        </p:txBody>
      </p:sp>
      <p:pic>
        <p:nvPicPr>
          <p:cNvPr id="5122" name="Picture 2" descr="Billedresultat for devi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11" y="2807747"/>
            <a:ext cx="6419850" cy="316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159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Segmentering &gt; Personas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a-DK" dirty="0"/>
              <a:t>Segmentér ud fra mål (user </a:t>
            </a:r>
            <a:r>
              <a:rPr lang="da-DK" dirty="0" err="1"/>
              <a:t>goals</a:t>
            </a:r>
            <a:r>
              <a:rPr lang="da-DK" dirty="0"/>
              <a:t>) – online interaktion begynder altid med et mål (en task)</a:t>
            </a:r>
          </a:p>
          <a:p>
            <a:pPr marL="514350" indent="-514350">
              <a:buFont typeface="+mj-lt"/>
              <a:buAutoNum type="arabicPeriod"/>
            </a:pPr>
            <a:r>
              <a:rPr lang="da-DK" dirty="0"/>
              <a:t>Segmentér ud fra brugs-cyklus (første gang, repetition etc.)</a:t>
            </a:r>
          </a:p>
          <a:p>
            <a:pPr marL="514350" indent="-514350">
              <a:buFont typeface="+mj-lt"/>
              <a:buAutoNum type="arabicPeriod"/>
            </a:pPr>
            <a:r>
              <a:rPr lang="da-DK" dirty="0"/>
              <a:t>Segmentér baseret på en kombination af adfærd og attitude</a:t>
            </a:r>
          </a:p>
          <a:p>
            <a:pPr marL="514350" indent="-514350">
              <a:buFont typeface="+mj-lt"/>
              <a:buAutoNum type="arabicPeriod"/>
            </a:pPr>
            <a:endParaRPr lang="da-DK" dirty="0"/>
          </a:p>
          <a:p>
            <a:pPr marL="0" indent="0">
              <a:buNone/>
            </a:pPr>
            <a:r>
              <a:rPr lang="da-DK" dirty="0"/>
              <a:t>”</a:t>
            </a:r>
            <a:r>
              <a:rPr lang="da-DK" i="1" dirty="0" err="1"/>
              <a:t>You</a:t>
            </a:r>
            <a:r>
              <a:rPr lang="da-DK" i="1" dirty="0"/>
              <a:t> </a:t>
            </a:r>
            <a:r>
              <a:rPr lang="da-DK" i="1" dirty="0" err="1"/>
              <a:t>can</a:t>
            </a:r>
            <a:r>
              <a:rPr lang="da-DK" i="1" dirty="0"/>
              <a:t> segment </a:t>
            </a:r>
            <a:r>
              <a:rPr lang="da-DK" i="1" dirty="0" err="1"/>
              <a:t>your</a:t>
            </a:r>
            <a:r>
              <a:rPr lang="da-DK" i="1" dirty="0"/>
              <a:t> </a:t>
            </a:r>
            <a:r>
              <a:rPr lang="da-DK" i="1" dirty="0" err="1"/>
              <a:t>audience</a:t>
            </a:r>
            <a:r>
              <a:rPr lang="da-DK" i="1" dirty="0"/>
              <a:t> in </a:t>
            </a:r>
            <a:r>
              <a:rPr lang="da-DK" i="1" dirty="0" err="1"/>
              <a:t>many</a:t>
            </a:r>
            <a:r>
              <a:rPr lang="da-DK" i="1" dirty="0"/>
              <a:t> </a:t>
            </a:r>
            <a:r>
              <a:rPr lang="da-DK" i="1" dirty="0" err="1"/>
              <a:t>perfectly</a:t>
            </a:r>
            <a:r>
              <a:rPr lang="da-DK" i="1" dirty="0"/>
              <a:t> valid </a:t>
            </a:r>
            <a:r>
              <a:rPr lang="da-DK" i="1" dirty="0" err="1"/>
              <a:t>ways</a:t>
            </a:r>
            <a:r>
              <a:rPr lang="da-DK" i="1" dirty="0"/>
              <a:t>; </a:t>
            </a:r>
            <a:r>
              <a:rPr lang="da-DK" i="1" dirty="0" err="1"/>
              <a:t>your</a:t>
            </a:r>
            <a:r>
              <a:rPr lang="da-DK" i="1" dirty="0"/>
              <a:t> </a:t>
            </a:r>
            <a:r>
              <a:rPr lang="da-DK" i="1" dirty="0" err="1"/>
              <a:t>goal</a:t>
            </a:r>
            <a:r>
              <a:rPr lang="da-DK" i="1" dirty="0"/>
              <a:t> is to find the </a:t>
            </a:r>
            <a:r>
              <a:rPr lang="da-DK" i="1" dirty="0" err="1"/>
              <a:t>way</a:t>
            </a:r>
            <a:r>
              <a:rPr lang="da-DK" i="1" dirty="0"/>
              <a:t> </a:t>
            </a:r>
            <a:r>
              <a:rPr lang="da-DK" i="1" dirty="0" err="1"/>
              <a:t>that</a:t>
            </a:r>
            <a:r>
              <a:rPr lang="da-DK" i="1" dirty="0"/>
              <a:t> is the </a:t>
            </a:r>
            <a:r>
              <a:rPr lang="da-DK" b="1" i="1" dirty="0"/>
              <a:t>most </a:t>
            </a:r>
            <a:r>
              <a:rPr lang="da-DK" b="1" i="1" dirty="0" err="1"/>
              <a:t>useful</a:t>
            </a:r>
            <a:r>
              <a:rPr lang="da-DK" b="1" i="1" dirty="0"/>
              <a:t> for </a:t>
            </a:r>
            <a:r>
              <a:rPr lang="da-DK" b="1" i="1" dirty="0" err="1"/>
              <a:t>those</a:t>
            </a:r>
            <a:r>
              <a:rPr lang="da-DK" b="1" i="1" dirty="0"/>
              <a:t> </a:t>
            </a:r>
            <a:r>
              <a:rPr lang="da-DK" b="1" i="1" dirty="0" err="1"/>
              <a:t>who</a:t>
            </a:r>
            <a:r>
              <a:rPr lang="da-DK" b="1" i="1" dirty="0"/>
              <a:t> </a:t>
            </a:r>
            <a:r>
              <a:rPr lang="da-DK" b="1" i="1" dirty="0" err="1"/>
              <a:t>will</a:t>
            </a:r>
            <a:r>
              <a:rPr lang="da-DK" b="1" i="1" dirty="0"/>
              <a:t> </a:t>
            </a:r>
            <a:r>
              <a:rPr lang="da-DK" b="1" i="1" dirty="0" err="1"/>
              <a:t>use</a:t>
            </a:r>
            <a:r>
              <a:rPr lang="da-DK" b="1" i="1" dirty="0"/>
              <a:t> the personas and </a:t>
            </a:r>
            <a:r>
              <a:rPr lang="da-DK" b="1" i="1" dirty="0" err="1"/>
              <a:t>what</a:t>
            </a:r>
            <a:r>
              <a:rPr lang="da-DK" b="1" i="1" dirty="0"/>
              <a:t> </a:t>
            </a:r>
            <a:r>
              <a:rPr lang="da-DK" b="1" i="1" dirty="0" err="1"/>
              <a:t>they’ll</a:t>
            </a:r>
            <a:r>
              <a:rPr lang="da-DK" b="1" i="1" dirty="0"/>
              <a:t> </a:t>
            </a:r>
            <a:r>
              <a:rPr lang="da-DK" b="1" i="1" dirty="0" err="1"/>
              <a:t>use</a:t>
            </a:r>
            <a:r>
              <a:rPr lang="da-DK" b="1" i="1" dirty="0"/>
              <a:t> </a:t>
            </a:r>
            <a:r>
              <a:rPr lang="da-DK" b="1" i="1" dirty="0" err="1"/>
              <a:t>them</a:t>
            </a:r>
            <a:r>
              <a:rPr lang="da-DK" b="1" i="1" dirty="0"/>
              <a:t> for</a:t>
            </a:r>
            <a:r>
              <a:rPr lang="da-DK" dirty="0"/>
              <a:t>.”</a:t>
            </a:r>
          </a:p>
        </p:txBody>
      </p:sp>
      <p:sp>
        <p:nvSpPr>
          <p:cNvPr id="4" name="Tekstfelt 3"/>
          <p:cNvSpPr txBox="1"/>
          <p:nvPr/>
        </p:nvSpPr>
        <p:spPr>
          <a:xfrm>
            <a:off x="7506789" y="6464205"/>
            <a:ext cx="449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i="1" dirty="0"/>
              <a:t>Kilde: Mulder, The User is </a:t>
            </a:r>
            <a:r>
              <a:rPr lang="da-DK" i="1" dirty="0" err="1"/>
              <a:t>always</a:t>
            </a:r>
            <a:r>
              <a:rPr lang="da-DK" i="1" dirty="0"/>
              <a:t> right</a:t>
            </a:r>
          </a:p>
        </p:txBody>
      </p:sp>
    </p:spTree>
    <p:extLst>
      <p:ext uri="{BB962C8B-B14F-4D97-AF65-F5344CB8AC3E}">
        <p14:creationId xmlns:p14="http://schemas.microsoft.com/office/powerpoint/2010/main" val="330649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/>
          <p:cNvPicPr>
            <a:picLocks noChangeAspect="1"/>
          </p:cNvPicPr>
          <p:nvPr/>
        </p:nvPicPr>
        <p:blipFill rotWithShape="1">
          <a:blip r:embed="rId3"/>
          <a:srcRect l="7256" t="45235" r="33596" b="2297"/>
          <a:stretch/>
        </p:blipFill>
        <p:spPr>
          <a:xfrm>
            <a:off x="910899" y="2020186"/>
            <a:ext cx="7342289" cy="3663637"/>
          </a:xfrm>
          <a:prstGeom prst="rect">
            <a:avLst/>
          </a:prstGeom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286" y="2574409"/>
            <a:ext cx="3524407" cy="1973668"/>
          </a:xfrm>
          <a:prstGeom prst="rect">
            <a:avLst/>
          </a:prstGeom>
        </p:spPr>
      </p:pic>
      <p:sp>
        <p:nvSpPr>
          <p:cNvPr id="6" name="Afrundet rektangel 5"/>
          <p:cNvSpPr/>
          <p:nvPr/>
        </p:nvSpPr>
        <p:spPr>
          <a:xfrm>
            <a:off x="2158409" y="2163726"/>
            <a:ext cx="1967024" cy="1297172"/>
          </a:xfrm>
          <a:prstGeom prst="roundRect">
            <a:avLst/>
          </a:prstGeom>
          <a:solidFill>
            <a:srgbClr val="E5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>
                <a:solidFill>
                  <a:srgbClr val="FFC700"/>
                </a:solidFill>
              </a:rPr>
              <a:t>Er ofte på </a:t>
            </a:r>
            <a:r>
              <a:rPr lang="da-DK" dirty="0" err="1">
                <a:solidFill>
                  <a:srgbClr val="FFC700"/>
                </a:solidFill>
              </a:rPr>
              <a:t>McD</a:t>
            </a:r>
            <a:r>
              <a:rPr lang="da-DK" dirty="0">
                <a:solidFill>
                  <a:srgbClr val="FFC700"/>
                </a:solidFill>
              </a:rPr>
              <a:t> / Bruger det fordi det er nemt</a:t>
            </a:r>
          </a:p>
        </p:txBody>
      </p:sp>
      <p:sp>
        <p:nvSpPr>
          <p:cNvPr id="7" name="Afrundet rektangel 6"/>
          <p:cNvSpPr/>
          <p:nvPr/>
        </p:nvSpPr>
        <p:spPr>
          <a:xfrm>
            <a:off x="2158409" y="3698359"/>
            <a:ext cx="1967024" cy="1297172"/>
          </a:xfrm>
          <a:prstGeom prst="roundRect">
            <a:avLst/>
          </a:prstGeom>
          <a:solidFill>
            <a:srgbClr val="E5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>
                <a:solidFill>
                  <a:srgbClr val="FFC700"/>
                </a:solidFill>
              </a:rPr>
              <a:t>Er sjældent på </a:t>
            </a:r>
            <a:r>
              <a:rPr lang="da-DK" dirty="0" err="1">
                <a:solidFill>
                  <a:srgbClr val="FFC700"/>
                </a:solidFill>
              </a:rPr>
              <a:t>McD</a:t>
            </a:r>
            <a:r>
              <a:rPr lang="da-DK" dirty="0">
                <a:solidFill>
                  <a:srgbClr val="FFC700"/>
                </a:solidFill>
              </a:rPr>
              <a:t> / Bruger det fordi det er nemt</a:t>
            </a:r>
          </a:p>
        </p:txBody>
      </p:sp>
      <p:sp>
        <p:nvSpPr>
          <p:cNvPr id="8" name="Afrundet rektangel 7"/>
          <p:cNvSpPr/>
          <p:nvPr/>
        </p:nvSpPr>
        <p:spPr>
          <a:xfrm>
            <a:off x="5152636" y="2144594"/>
            <a:ext cx="1967024" cy="1297172"/>
          </a:xfrm>
          <a:prstGeom prst="roundRect">
            <a:avLst/>
          </a:prstGeom>
          <a:solidFill>
            <a:srgbClr val="E5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>
                <a:solidFill>
                  <a:srgbClr val="FFC700"/>
                </a:solidFill>
              </a:rPr>
              <a:t>Er ofte på </a:t>
            </a:r>
            <a:r>
              <a:rPr lang="da-DK" dirty="0" err="1">
                <a:solidFill>
                  <a:srgbClr val="FFC700"/>
                </a:solidFill>
              </a:rPr>
              <a:t>McD</a:t>
            </a:r>
            <a:r>
              <a:rPr lang="da-DK" dirty="0">
                <a:solidFill>
                  <a:srgbClr val="FFC700"/>
                </a:solidFill>
              </a:rPr>
              <a:t> / Bruger det socialt </a:t>
            </a:r>
          </a:p>
        </p:txBody>
      </p:sp>
      <p:sp>
        <p:nvSpPr>
          <p:cNvPr id="9" name="Afrundet rektangel 8"/>
          <p:cNvSpPr/>
          <p:nvPr/>
        </p:nvSpPr>
        <p:spPr>
          <a:xfrm>
            <a:off x="5152636" y="3698359"/>
            <a:ext cx="1967024" cy="1297172"/>
          </a:xfrm>
          <a:prstGeom prst="roundRect">
            <a:avLst/>
          </a:prstGeom>
          <a:solidFill>
            <a:srgbClr val="E5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>
                <a:solidFill>
                  <a:srgbClr val="FFC700"/>
                </a:solidFill>
              </a:rPr>
              <a:t>Er sjældent på </a:t>
            </a:r>
            <a:r>
              <a:rPr lang="da-DK" dirty="0" err="1">
                <a:solidFill>
                  <a:srgbClr val="FFC700"/>
                </a:solidFill>
              </a:rPr>
              <a:t>McD</a:t>
            </a:r>
            <a:r>
              <a:rPr lang="da-DK" dirty="0">
                <a:solidFill>
                  <a:srgbClr val="FFC700"/>
                </a:solidFill>
              </a:rPr>
              <a:t> / Bruger det socialt </a:t>
            </a:r>
          </a:p>
        </p:txBody>
      </p:sp>
      <p:sp>
        <p:nvSpPr>
          <p:cNvPr id="10" name="Tekstfelt 9"/>
          <p:cNvSpPr txBox="1"/>
          <p:nvPr/>
        </p:nvSpPr>
        <p:spPr>
          <a:xfrm>
            <a:off x="1967023" y="5827363"/>
            <a:ext cx="2503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>
                <a:solidFill>
                  <a:srgbClr val="E50001"/>
                </a:solidFill>
              </a:rPr>
              <a:t>Behov for </a:t>
            </a:r>
            <a:r>
              <a:rPr lang="da-DK" dirty="0" err="1">
                <a:solidFill>
                  <a:srgbClr val="E50001"/>
                </a:solidFill>
              </a:rPr>
              <a:t>Convenience</a:t>
            </a:r>
            <a:r>
              <a:rPr lang="da-DK" dirty="0">
                <a:solidFill>
                  <a:srgbClr val="E50001"/>
                </a:solidFill>
              </a:rPr>
              <a:t> 	</a:t>
            </a:r>
          </a:p>
        </p:txBody>
      </p:sp>
      <p:sp>
        <p:nvSpPr>
          <p:cNvPr id="11" name="Tekstfelt 10"/>
          <p:cNvSpPr txBox="1"/>
          <p:nvPr/>
        </p:nvSpPr>
        <p:spPr>
          <a:xfrm>
            <a:off x="5482247" y="5827362"/>
            <a:ext cx="1637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>
                <a:solidFill>
                  <a:srgbClr val="E50001"/>
                </a:solidFill>
              </a:rPr>
              <a:t>Socialt behov	</a:t>
            </a:r>
          </a:p>
        </p:txBody>
      </p:sp>
      <p:sp>
        <p:nvSpPr>
          <p:cNvPr id="12" name="Tekstfelt 11"/>
          <p:cNvSpPr txBox="1"/>
          <p:nvPr/>
        </p:nvSpPr>
        <p:spPr>
          <a:xfrm rot="16200000">
            <a:off x="464387" y="2337632"/>
            <a:ext cx="74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>
                <a:solidFill>
                  <a:srgbClr val="E50001"/>
                </a:solidFill>
              </a:rPr>
              <a:t>Ofte	</a:t>
            </a:r>
          </a:p>
        </p:txBody>
      </p:sp>
      <p:sp>
        <p:nvSpPr>
          <p:cNvPr id="14" name="Tekstfelt 13"/>
          <p:cNvSpPr txBox="1"/>
          <p:nvPr/>
        </p:nvSpPr>
        <p:spPr>
          <a:xfrm rot="16200000">
            <a:off x="50770" y="4174377"/>
            <a:ext cx="1297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>
                <a:solidFill>
                  <a:srgbClr val="E50001"/>
                </a:solidFill>
              </a:rPr>
              <a:t>Sjældent	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418F580D-4AFE-C006-76E9-E19BB8948DC7}"/>
              </a:ext>
            </a:extLst>
          </p:cNvPr>
          <p:cNvSpPr txBox="1"/>
          <p:nvPr/>
        </p:nvSpPr>
        <p:spPr>
          <a:xfrm>
            <a:off x="5400359" y="5228891"/>
            <a:ext cx="858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/behov</a:t>
            </a:r>
          </a:p>
        </p:txBody>
      </p:sp>
    </p:spTree>
    <p:extLst>
      <p:ext uri="{BB962C8B-B14F-4D97-AF65-F5344CB8AC3E}">
        <p14:creationId xmlns:p14="http://schemas.microsoft.com/office/powerpoint/2010/main" val="172905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Dagens agenda</a:t>
            </a:r>
          </a:p>
        </p:txBody>
      </p:sp>
      <p:graphicFrame>
        <p:nvGraphicFramePr>
          <p:cNvPr id="4" name="Pladsholder til indhold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7958624"/>
              </p:ext>
            </p:extLst>
          </p:nvPr>
        </p:nvGraphicFramePr>
        <p:xfrm>
          <a:off x="838200" y="1535693"/>
          <a:ext cx="10190355" cy="3876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2766">
                  <a:extLst>
                    <a:ext uri="{9D8B030D-6E8A-4147-A177-3AD203B41FA5}">
                      <a16:colId xmlns:a16="http://schemas.microsoft.com/office/drawing/2014/main" val="3226442372"/>
                    </a:ext>
                  </a:extLst>
                </a:gridCol>
                <a:gridCol w="1282390">
                  <a:extLst>
                    <a:ext uri="{9D8B030D-6E8A-4147-A177-3AD203B41FA5}">
                      <a16:colId xmlns:a16="http://schemas.microsoft.com/office/drawing/2014/main" val="2589539240"/>
                    </a:ext>
                  </a:extLst>
                </a:gridCol>
                <a:gridCol w="7315199">
                  <a:extLst>
                    <a:ext uri="{9D8B030D-6E8A-4147-A177-3AD203B41FA5}">
                      <a16:colId xmlns:a16="http://schemas.microsoft.com/office/drawing/2014/main" val="324799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dirty="0">
                          <a:solidFill>
                            <a:schemeClr val="bg1"/>
                          </a:solidFill>
                        </a:rPr>
                        <a:t>Tidsrum</a:t>
                      </a:r>
                    </a:p>
                  </a:txBody>
                  <a:tcPr>
                    <a:solidFill>
                      <a:srgbClr val="0068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dirty="0">
                          <a:solidFill>
                            <a:schemeClr val="bg1"/>
                          </a:solidFill>
                        </a:rPr>
                        <a:t>Hvem</a:t>
                      </a:r>
                    </a:p>
                  </a:txBody>
                  <a:tcPr>
                    <a:solidFill>
                      <a:srgbClr val="0068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dirty="0">
                          <a:solidFill>
                            <a:schemeClr val="bg1"/>
                          </a:solidFill>
                        </a:rPr>
                        <a:t>På agendaen</a:t>
                      </a:r>
                    </a:p>
                  </a:txBody>
                  <a:tcPr>
                    <a:solidFill>
                      <a:srgbClr val="0068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795303"/>
                  </a:ext>
                </a:extLst>
              </a:tr>
              <a:tr h="526484">
                <a:tc>
                  <a:txBody>
                    <a:bodyPr/>
                    <a:lstStyle/>
                    <a:p>
                      <a:r>
                        <a:rPr lang="da-DK" dirty="0"/>
                        <a:t>08.30-09.15</a:t>
                      </a:r>
                    </a:p>
                  </a:txBody>
                  <a:tcPr>
                    <a:solidFill>
                      <a:srgbClr val="DEED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dirty="0">
                          <a:solidFill>
                            <a:schemeClr val="bg1"/>
                          </a:solidFill>
                        </a:rPr>
                        <a:t>Lars</a:t>
                      </a:r>
                    </a:p>
                  </a:txBody>
                  <a:tcPr>
                    <a:solidFill>
                      <a:srgbClr val="0068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dirty="0" err="1"/>
                        <a:t>Recap</a:t>
                      </a:r>
                      <a:r>
                        <a:rPr lang="da-DK" dirty="0"/>
                        <a:t>: </a:t>
                      </a:r>
                      <a:r>
                        <a:rPr lang="da-DK" baseline="0" dirty="0"/>
                        <a:t>User research (metodetriangulering) </a:t>
                      </a:r>
                      <a:br>
                        <a:rPr lang="da-DK" baseline="0" dirty="0"/>
                      </a:br>
                      <a:r>
                        <a:rPr lang="da-DK" baseline="0" dirty="0"/>
                        <a:t>Segmentering og variabler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81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09.15-10.30</a:t>
                      </a:r>
                    </a:p>
                  </a:txBody>
                  <a:tcPr>
                    <a:solidFill>
                      <a:srgbClr val="DEED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dirty="0">
                          <a:solidFill>
                            <a:schemeClr val="bg1"/>
                          </a:solidFill>
                        </a:rPr>
                        <a:t>Grupper</a:t>
                      </a:r>
                    </a:p>
                  </a:txBody>
                  <a:tcPr>
                    <a:solidFill>
                      <a:srgbClr val="0068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UX/UI projekt: Segmenteringsøvelse</a:t>
                      </a:r>
                      <a:br>
                        <a:rPr lang="da-DK" dirty="0"/>
                      </a:br>
                      <a:r>
                        <a:rPr lang="da-DK" dirty="0"/>
                        <a:t>(</a:t>
                      </a:r>
                      <a:r>
                        <a:rPr lang="da-DK" b="0" dirty="0">
                          <a:solidFill>
                            <a:srgbClr val="CC3569"/>
                          </a:solidFill>
                        </a:rPr>
                        <a:t>inkl. 15 minutters pause undervejs</a:t>
                      </a:r>
                      <a:r>
                        <a:rPr lang="da-DK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871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10.30-10.45</a:t>
                      </a:r>
                    </a:p>
                  </a:txBody>
                  <a:tcPr>
                    <a:solidFill>
                      <a:srgbClr val="DEED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dirty="0">
                          <a:solidFill>
                            <a:schemeClr val="bg1"/>
                          </a:solidFill>
                        </a:rPr>
                        <a:t>Lars</a:t>
                      </a:r>
                    </a:p>
                  </a:txBody>
                  <a:tcPr>
                    <a:solidFill>
                      <a:srgbClr val="0068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/>
                        <a:t>Verdenssyn og</a:t>
                      </a:r>
                      <a:r>
                        <a:rPr lang="da-DK" baseline="0" dirty="0"/>
                        <a:t> Value Proposition canvas (light)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443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10.45-11.30</a:t>
                      </a:r>
                    </a:p>
                  </a:txBody>
                  <a:tcPr>
                    <a:solidFill>
                      <a:srgbClr val="DEED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dirty="0">
                          <a:solidFill>
                            <a:schemeClr val="bg1"/>
                          </a:solidFill>
                        </a:rPr>
                        <a:t>Grupper</a:t>
                      </a:r>
                    </a:p>
                  </a:txBody>
                  <a:tcPr>
                    <a:solidFill>
                      <a:srgbClr val="0068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b="0" dirty="0">
                          <a:solidFill>
                            <a:schemeClr val="tx1"/>
                          </a:solidFill>
                        </a:rPr>
                        <a:t>UX/UI projekt: VPC (light) samt verdenssyn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8268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>
                          <a:solidFill>
                            <a:schemeClr val="bg1"/>
                          </a:solidFill>
                        </a:rPr>
                        <a:t>11.30-12.00</a:t>
                      </a:r>
                    </a:p>
                  </a:txBody>
                  <a:tcPr>
                    <a:solidFill>
                      <a:srgbClr val="CC3569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C356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dirty="0">
                          <a:solidFill>
                            <a:schemeClr val="bg1"/>
                          </a:solidFill>
                        </a:rPr>
                        <a:t>Frokost</a:t>
                      </a:r>
                    </a:p>
                  </a:txBody>
                  <a:tcPr>
                    <a:solidFill>
                      <a:srgbClr val="CC35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578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12.00-12.15</a:t>
                      </a:r>
                    </a:p>
                  </a:txBody>
                  <a:tcPr>
                    <a:solidFill>
                      <a:srgbClr val="DEED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dirty="0">
                          <a:solidFill>
                            <a:schemeClr val="bg1"/>
                          </a:solidFill>
                        </a:rPr>
                        <a:t>Lars</a:t>
                      </a:r>
                    </a:p>
                  </a:txBody>
                  <a:tcPr>
                    <a:solidFill>
                      <a:srgbClr val="0068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dirty="0" err="1"/>
                        <a:t>Recap</a:t>
                      </a:r>
                      <a:r>
                        <a:rPr lang="da-DK" dirty="0"/>
                        <a:t>: Personas + Steve</a:t>
                      </a:r>
                      <a:r>
                        <a:rPr lang="da-DK" baseline="0" dirty="0"/>
                        <a:t> Mulders betragtninger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412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12.15-13.45</a:t>
                      </a:r>
                    </a:p>
                  </a:txBody>
                  <a:tcPr>
                    <a:solidFill>
                      <a:srgbClr val="DEED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dirty="0">
                          <a:solidFill>
                            <a:schemeClr val="bg1"/>
                          </a:solidFill>
                        </a:rPr>
                        <a:t>Grupper</a:t>
                      </a:r>
                    </a:p>
                  </a:txBody>
                  <a:tcPr>
                    <a:solidFill>
                      <a:srgbClr val="0068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UX/UI projekt: Personas x 2 </a:t>
                      </a:r>
                      <a:r>
                        <a:rPr lang="da-DK" baseline="0" dirty="0"/>
                        <a:t>(</a:t>
                      </a:r>
                      <a:r>
                        <a:rPr lang="da-DK" b="0" baseline="0" dirty="0">
                          <a:solidFill>
                            <a:srgbClr val="CC3569"/>
                          </a:solidFill>
                        </a:rPr>
                        <a:t>inkl. kort pause undervejs</a:t>
                      </a:r>
                      <a:r>
                        <a:rPr lang="da-DK" baseline="0" dirty="0"/>
                        <a:t>)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927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13.45-14.00</a:t>
                      </a:r>
                    </a:p>
                  </a:txBody>
                  <a:tcPr>
                    <a:solidFill>
                      <a:srgbClr val="DEED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dirty="0">
                          <a:solidFill>
                            <a:schemeClr val="bg1"/>
                          </a:solidFill>
                        </a:rPr>
                        <a:t>Lars</a:t>
                      </a:r>
                    </a:p>
                  </a:txBody>
                  <a:tcPr>
                    <a:solidFill>
                      <a:srgbClr val="0068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/>
                        <a:t>Opsamling/</a:t>
                      </a:r>
                      <a:r>
                        <a:rPr lang="da-DK" dirty="0" err="1"/>
                        <a:t>Outro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766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935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/>
        </p:nvSpPr>
        <p:spPr>
          <a:xfrm>
            <a:off x="5967046" y="0"/>
            <a:ext cx="6224954" cy="6858000"/>
          </a:xfrm>
          <a:prstGeom prst="rect">
            <a:avLst/>
          </a:prstGeom>
          <a:solidFill>
            <a:srgbClr val="CC3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Segmentering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825625"/>
            <a:ext cx="4515678" cy="4813714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AutoNum type="arabicPeriod"/>
            </a:pPr>
            <a:r>
              <a:rPr lang="da-DK" dirty="0">
                <a:solidFill>
                  <a:srgbClr val="CC3569"/>
                </a:solidFill>
              </a:rPr>
              <a:t>Gennemgå listen </a:t>
            </a:r>
            <a:r>
              <a:rPr lang="da-DK" dirty="0"/>
              <a:t>over variabler – og find frem til hvilke der kunne være relevante for jeres case (ca. 15 min)</a:t>
            </a:r>
          </a:p>
          <a:p>
            <a:pPr marL="514350" indent="-514350">
              <a:buAutoNum type="arabicPeriod"/>
            </a:pPr>
            <a:r>
              <a:rPr lang="da-DK" dirty="0"/>
              <a:t>Tag på skift to variabler og sæt dem ind i </a:t>
            </a:r>
            <a:r>
              <a:rPr lang="da-DK" dirty="0">
                <a:solidFill>
                  <a:srgbClr val="CC3569"/>
                </a:solidFill>
              </a:rPr>
              <a:t>matricen</a:t>
            </a:r>
            <a:r>
              <a:rPr lang="da-DK" dirty="0"/>
              <a:t> (på X- og Y-aksen) og diskutér de grupperinger (A, B, C og D), der fremkommer (ca. 30 min)</a:t>
            </a:r>
          </a:p>
          <a:p>
            <a:pPr marL="514350" indent="-514350">
              <a:buAutoNum type="arabicPeriod"/>
            </a:pPr>
            <a:r>
              <a:rPr lang="da-DK" dirty="0">
                <a:solidFill>
                  <a:srgbClr val="CC3569"/>
                </a:solidFill>
              </a:rPr>
              <a:t>Beslut og beskriv </a:t>
            </a:r>
            <a:r>
              <a:rPr lang="da-DK" dirty="0"/>
              <a:t>hvilke grupperinger/variabler, der giver bedst mening at arbejde videre med (hvilke er der mest kød på?) </a:t>
            </a:r>
            <a:br>
              <a:rPr lang="da-DK" dirty="0"/>
            </a:br>
            <a:r>
              <a:rPr lang="da-DK" dirty="0"/>
              <a:t>(ca. 15 min)</a:t>
            </a: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 rotWithShape="1">
          <a:blip r:embed="rId3"/>
          <a:srcRect l="7256" t="45235" r="33596" b="2297"/>
          <a:stretch/>
        </p:blipFill>
        <p:spPr>
          <a:xfrm>
            <a:off x="6312240" y="444813"/>
            <a:ext cx="5534566" cy="2761624"/>
          </a:xfrm>
          <a:prstGeom prst="rect">
            <a:avLst/>
          </a:prstGeom>
        </p:spPr>
      </p:pic>
      <p:sp>
        <p:nvSpPr>
          <p:cNvPr id="5" name="Tekstfelt 4"/>
          <p:cNvSpPr txBox="1"/>
          <p:nvPr/>
        </p:nvSpPr>
        <p:spPr>
          <a:xfrm>
            <a:off x="6312240" y="3465180"/>
            <a:ext cx="52772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>
                <a:solidFill>
                  <a:schemeClr val="bg1"/>
                </a:solidFill>
              </a:rPr>
              <a:t>Outcome</a:t>
            </a:r>
            <a:r>
              <a:rPr lang="da-DK" dirty="0">
                <a:solidFill>
                  <a:schemeClr val="bg1"/>
                </a:solidFill>
              </a:rPr>
              <a:t>: Ud fra de tre steps kommer I frem til en undergruppering af jeres målgruppe. Dvs. to af de fire felter (eks. B og D).</a:t>
            </a:r>
          </a:p>
          <a:p>
            <a:endParaRPr lang="da-DK" dirty="0">
              <a:solidFill>
                <a:schemeClr val="bg1"/>
              </a:solidFill>
            </a:endParaRPr>
          </a:p>
          <a:p>
            <a:r>
              <a:rPr lang="da-DK" dirty="0">
                <a:solidFill>
                  <a:schemeClr val="bg1"/>
                </a:solidFill>
              </a:rPr>
              <a:t>Efterfølgende kan de to undergrupper (jeres to nye specifikke målgrupper) selvfølgelig beskrives ud fra flere af variablerne (dvs. variabler kan både bruges til at segmentere samt beskrive målgrupper)</a:t>
            </a:r>
          </a:p>
        </p:txBody>
      </p:sp>
    </p:spTree>
    <p:extLst>
      <p:ext uri="{BB962C8B-B14F-4D97-AF65-F5344CB8AC3E}">
        <p14:creationId xmlns:p14="http://schemas.microsoft.com/office/powerpoint/2010/main" val="182861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Worldviews (verdenssyn)</a:t>
            </a:r>
            <a:br>
              <a:rPr lang="da-DK" dirty="0"/>
            </a:br>
            <a:r>
              <a:rPr lang="da-DK" sz="3600" i="1" dirty="0"/>
              <a:t>Regler, værdier, mindset og </a:t>
            </a:r>
            <a:r>
              <a:rPr lang="da-DK" sz="3600" i="1" dirty="0" err="1"/>
              <a:t>biases</a:t>
            </a:r>
            <a:endParaRPr lang="da-DK" sz="3600" i="1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825625"/>
            <a:ext cx="5815325" cy="4351338"/>
          </a:xfrm>
        </p:spPr>
        <p:txBody>
          <a:bodyPr/>
          <a:lstStyle/>
          <a:p>
            <a:pPr marL="0" indent="0">
              <a:buNone/>
            </a:pPr>
            <a:br>
              <a:rPr lang="da-DK" dirty="0"/>
            </a:br>
            <a:r>
              <a:rPr lang="da-DK" dirty="0"/>
              <a:t>”</a:t>
            </a:r>
            <a:r>
              <a:rPr lang="da-DK" dirty="0" err="1"/>
              <a:t>We</a:t>
            </a:r>
            <a:r>
              <a:rPr lang="da-DK" dirty="0"/>
              <a:t> all </a:t>
            </a:r>
            <a:r>
              <a:rPr lang="da-DK" dirty="0" err="1"/>
              <a:t>want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safe</a:t>
            </a:r>
            <a:r>
              <a:rPr lang="da-DK" dirty="0"/>
              <a:t>, </a:t>
            </a:r>
            <a:r>
              <a:rPr lang="da-DK" dirty="0" err="1"/>
              <a:t>healthy</a:t>
            </a:r>
            <a:r>
              <a:rPr lang="da-DK" dirty="0"/>
              <a:t>, </a:t>
            </a:r>
            <a:r>
              <a:rPr lang="da-DK" dirty="0" err="1"/>
              <a:t>successful</a:t>
            </a:r>
            <a:r>
              <a:rPr lang="da-DK" dirty="0"/>
              <a:t>, </a:t>
            </a:r>
            <a:r>
              <a:rPr lang="da-DK" dirty="0" err="1"/>
              <a:t>loved</a:t>
            </a:r>
            <a:r>
              <a:rPr lang="da-DK" dirty="0"/>
              <a:t>, </a:t>
            </a:r>
            <a:r>
              <a:rPr lang="da-DK" dirty="0" err="1"/>
              <a:t>respected</a:t>
            </a:r>
            <a:r>
              <a:rPr lang="da-DK" dirty="0"/>
              <a:t>, </a:t>
            </a:r>
            <a:r>
              <a:rPr lang="da-DK" dirty="0" err="1"/>
              <a:t>happy</a:t>
            </a:r>
            <a:r>
              <a:rPr lang="da-DK" dirty="0"/>
              <a:t> and </a:t>
            </a:r>
            <a:r>
              <a:rPr lang="da-DK" dirty="0" err="1"/>
              <a:t>fit</a:t>
            </a:r>
            <a:r>
              <a:rPr lang="da-DK" dirty="0"/>
              <a:t>. </a:t>
            </a:r>
            <a:r>
              <a:rPr lang="da-DK" dirty="0" err="1"/>
              <a:t>We</a:t>
            </a:r>
            <a:r>
              <a:rPr lang="da-DK" dirty="0"/>
              <a:t> all </a:t>
            </a:r>
            <a:r>
              <a:rPr lang="da-DK" dirty="0" err="1"/>
              <a:t>want</a:t>
            </a:r>
            <a:r>
              <a:rPr lang="da-DK" dirty="0"/>
              <a:t> to have </a:t>
            </a:r>
            <a:r>
              <a:rPr lang="da-DK" dirty="0" err="1"/>
              <a:t>enough</a:t>
            </a:r>
            <a:r>
              <a:rPr lang="da-DK" dirty="0"/>
              <a:t> </a:t>
            </a:r>
            <a:r>
              <a:rPr lang="da-DK" dirty="0" err="1"/>
              <a:t>money</a:t>
            </a:r>
            <a:r>
              <a:rPr lang="da-DK" dirty="0"/>
              <a:t> to </a:t>
            </a:r>
            <a:r>
              <a:rPr lang="da-DK" dirty="0" err="1"/>
              <a:t>buy</a:t>
            </a:r>
            <a:r>
              <a:rPr lang="da-DK" dirty="0"/>
              <a:t> </a:t>
            </a:r>
            <a:r>
              <a:rPr lang="da-DK" dirty="0" err="1"/>
              <a:t>whatever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want</a:t>
            </a:r>
            <a:r>
              <a:rPr lang="da-DK" dirty="0"/>
              <a:t>. </a:t>
            </a:r>
            <a:r>
              <a:rPr lang="da-DK" dirty="0" err="1"/>
              <a:t>We</a:t>
            </a:r>
            <a:r>
              <a:rPr lang="da-DK" dirty="0"/>
              <a:t> all </a:t>
            </a:r>
            <a:r>
              <a:rPr lang="da-DK" dirty="0" err="1"/>
              <a:t>want</a:t>
            </a:r>
            <a:r>
              <a:rPr lang="da-DK" dirty="0"/>
              <a:t> </a:t>
            </a:r>
            <a:r>
              <a:rPr lang="da-DK" dirty="0" err="1"/>
              <a:t>friends</a:t>
            </a:r>
            <a:r>
              <a:rPr lang="da-DK" dirty="0"/>
              <a:t> and </a:t>
            </a:r>
            <a:r>
              <a:rPr lang="da-DK" dirty="0" err="1"/>
              <a:t>fun</a:t>
            </a:r>
            <a:r>
              <a:rPr lang="da-DK" dirty="0"/>
              <a:t> and a </a:t>
            </a:r>
            <a:r>
              <a:rPr lang="da-DK" dirty="0" err="1"/>
              <a:t>clean</a:t>
            </a:r>
            <a:r>
              <a:rPr lang="da-DK" dirty="0"/>
              <a:t> </a:t>
            </a:r>
            <a:r>
              <a:rPr lang="da-DK" dirty="0" err="1"/>
              <a:t>world</a:t>
            </a:r>
            <a:r>
              <a:rPr lang="da-DK" dirty="0"/>
              <a:t> to </a:t>
            </a:r>
            <a:r>
              <a:rPr lang="da-DK" dirty="0" err="1"/>
              <a:t>enjoy</a:t>
            </a:r>
            <a:r>
              <a:rPr lang="da-DK" dirty="0"/>
              <a:t> </a:t>
            </a:r>
            <a:r>
              <a:rPr lang="da-DK" dirty="0" err="1"/>
              <a:t>them</a:t>
            </a:r>
            <a:r>
              <a:rPr lang="da-DK" dirty="0"/>
              <a:t> in [BUT]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don’t</a:t>
            </a:r>
            <a:r>
              <a:rPr lang="da-DK" dirty="0"/>
              <a:t> all </a:t>
            </a:r>
            <a:r>
              <a:rPr lang="da-DK" dirty="0" err="1"/>
              <a:t>want</a:t>
            </a:r>
            <a:r>
              <a:rPr lang="da-DK" dirty="0"/>
              <a:t> the same </a:t>
            </a:r>
            <a:r>
              <a:rPr lang="da-DK" dirty="0" err="1"/>
              <a:t>things</a:t>
            </a:r>
            <a:r>
              <a:rPr lang="da-DK" dirty="0"/>
              <a:t>!” </a:t>
            </a:r>
          </a:p>
        </p:txBody>
      </p:sp>
      <p:sp>
        <p:nvSpPr>
          <p:cNvPr id="4" name="Tekstfelt 3"/>
          <p:cNvSpPr txBox="1"/>
          <p:nvPr/>
        </p:nvSpPr>
        <p:spPr>
          <a:xfrm>
            <a:off x="7581945" y="6176963"/>
            <a:ext cx="4493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i="1" dirty="0"/>
              <a:t>Kilde: </a:t>
            </a:r>
            <a:r>
              <a:rPr lang="da-DK" i="1" dirty="0" err="1"/>
              <a:t>Godin</a:t>
            </a:r>
            <a:r>
              <a:rPr lang="da-DK" i="1" dirty="0"/>
              <a:t> on </a:t>
            </a:r>
            <a:r>
              <a:rPr lang="da-DK" i="1" dirty="0" err="1"/>
              <a:t>Worldviews</a:t>
            </a:r>
            <a:endParaRPr lang="da-DK" i="1" dirty="0"/>
          </a:p>
          <a:p>
            <a:pPr algn="r"/>
            <a:r>
              <a:rPr lang="da-DK" i="1" dirty="0"/>
              <a:t>Image: https://www.garrettspecialties.com</a:t>
            </a:r>
          </a:p>
        </p:txBody>
      </p:sp>
      <p:sp>
        <p:nvSpPr>
          <p:cNvPr id="5" name="Tekstfelt 4"/>
          <p:cNvSpPr txBox="1"/>
          <p:nvPr/>
        </p:nvSpPr>
        <p:spPr>
          <a:xfrm>
            <a:off x="838200" y="5368925"/>
            <a:ext cx="9955032" cy="400110"/>
          </a:xfrm>
          <a:prstGeom prst="rect">
            <a:avLst/>
          </a:prstGeom>
          <a:solidFill>
            <a:srgbClr val="EE0C3C"/>
          </a:solidFill>
        </p:spPr>
        <p:txBody>
          <a:bodyPr wrap="square" rtlCol="0">
            <a:spAutoFit/>
          </a:bodyPr>
          <a:lstStyle/>
          <a:p>
            <a:r>
              <a:rPr lang="da-DK" sz="2000" dirty="0">
                <a:solidFill>
                  <a:schemeClr val="bg1"/>
                </a:solidFill>
              </a:rPr>
              <a:t>Baggrund &amp; Erfaringer &gt; </a:t>
            </a:r>
            <a:r>
              <a:rPr lang="da-DK" sz="2000" dirty="0" err="1">
                <a:solidFill>
                  <a:schemeClr val="bg1"/>
                </a:solidFill>
              </a:rPr>
              <a:t>Worldview</a:t>
            </a:r>
            <a:r>
              <a:rPr lang="da-DK" sz="2000" dirty="0">
                <a:solidFill>
                  <a:schemeClr val="bg1"/>
                </a:solidFill>
              </a:rPr>
              <a:t> &gt; Version af virkeligheden &gt; Hvad vi ØNSKER &lt; </a:t>
            </a:r>
            <a:r>
              <a:rPr lang="da-DK" sz="2000" dirty="0" err="1">
                <a:solidFill>
                  <a:schemeClr val="bg1"/>
                </a:solidFill>
              </a:rPr>
              <a:t>Framing</a:t>
            </a:r>
            <a:endParaRPr lang="da-DK" sz="2000" dirty="0">
              <a:solidFill>
                <a:schemeClr val="bg1"/>
              </a:solidFill>
            </a:endParaRPr>
          </a:p>
        </p:txBody>
      </p:sp>
      <p:pic>
        <p:nvPicPr>
          <p:cNvPr id="1028" name="Picture 4" descr="Billedresultat for tagli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525" y="1690688"/>
            <a:ext cx="523875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06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3" name="Billed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584" y="228600"/>
            <a:ext cx="4421000" cy="2085238"/>
          </a:xfrm>
          <a:prstGeom prst="rect">
            <a:avLst/>
          </a:prstGeom>
        </p:spPr>
      </p:pic>
      <p:pic>
        <p:nvPicPr>
          <p:cNvPr id="10" name="Billed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04" y="3733801"/>
            <a:ext cx="4404448" cy="2953571"/>
          </a:xfrm>
          <a:prstGeom prst="rect">
            <a:avLst/>
          </a:prstGeom>
        </p:spPr>
      </p:pic>
      <p:pic>
        <p:nvPicPr>
          <p:cNvPr id="11" name="Billed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59"/>
          <a:stretch/>
        </p:blipFill>
        <p:spPr>
          <a:xfrm>
            <a:off x="4842950" y="2438401"/>
            <a:ext cx="2344226" cy="1936075"/>
          </a:xfrm>
          <a:prstGeom prst="rect">
            <a:avLst/>
          </a:prstGeom>
        </p:spPr>
      </p:pic>
      <p:pic>
        <p:nvPicPr>
          <p:cNvPr id="13" name="Billed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12" b="19402"/>
          <a:stretch/>
        </p:blipFill>
        <p:spPr>
          <a:xfrm>
            <a:off x="266070" y="228601"/>
            <a:ext cx="4148315" cy="2569781"/>
          </a:xfrm>
          <a:prstGeom prst="rect">
            <a:avLst/>
          </a:prstGeom>
        </p:spPr>
      </p:pic>
      <p:pic>
        <p:nvPicPr>
          <p:cNvPr id="7" name="Pladsholder til indhold 6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950" y="4560967"/>
            <a:ext cx="1811382" cy="2126405"/>
          </a:xfrm>
        </p:spPr>
      </p:pic>
      <p:pic>
        <p:nvPicPr>
          <p:cNvPr id="9" name="Billede 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50294" b="1048"/>
          <a:stretch/>
        </p:blipFill>
        <p:spPr>
          <a:xfrm>
            <a:off x="6787577" y="3348480"/>
            <a:ext cx="2265554" cy="3357121"/>
          </a:xfrm>
          <a:prstGeom prst="rect">
            <a:avLst/>
          </a:prstGeom>
        </p:spPr>
      </p:pic>
      <p:sp>
        <p:nvSpPr>
          <p:cNvPr id="14" name="Tekstfelt 13"/>
          <p:cNvSpPr txBox="1"/>
          <p:nvPr/>
        </p:nvSpPr>
        <p:spPr>
          <a:xfrm>
            <a:off x="832984" y="2971800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>
                <a:solidFill>
                  <a:schemeClr val="bg1"/>
                </a:solidFill>
              </a:rPr>
              <a:t>Mælke-reklamer</a:t>
            </a:r>
          </a:p>
        </p:txBody>
      </p:sp>
      <p:sp>
        <p:nvSpPr>
          <p:cNvPr id="4" name="Tekstfelt 3"/>
          <p:cNvSpPr txBox="1"/>
          <p:nvPr/>
        </p:nvSpPr>
        <p:spPr>
          <a:xfrm>
            <a:off x="9669999" y="4676071"/>
            <a:ext cx="23047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000" dirty="0">
                <a:solidFill>
                  <a:schemeClr val="bg1"/>
                </a:solidFill>
              </a:rPr>
              <a:t>I værktøjskassen: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da-DK" sz="2000" dirty="0">
                <a:solidFill>
                  <a:schemeClr val="bg1"/>
                </a:solidFill>
              </a:rPr>
              <a:t>Brug af design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da-DK" sz="2000" dirty="0">
                <a:solidFill>
                  <a:schemeClr val="bg1"/>
                </a:solidFill>
              </a:rPr>
              <a:t>Brug af content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da-DK" sz="2000" dirty="0">
                <a:solidFill>
                  <a:schemeClr val="bg1"/>
                </a:solidFill>
              </a:rPr>
              <a:t>Tone of </a:t>
            </a:r>
            <a:r>
              <a:rPr lang="da-DK" sz="2000" dirty="0" err="1">
                <a:solidFill>
                  <a:schemeClr val="bg1"/>
                </a:solidFill>
              </a:rPr>
              <a:t>voice</a:t>
            </a:r>
            <a:endParaRPr lang="da-DK" sz="2000" dirty="0">
              <a:solidFill>
                <a:schemeClr val="bg1"/>
              </a:solidFill>
            </a:endParaRP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da-DK" sz="2000" dirty="0">
                <a:solidFill>
                  <a:schemeClr val="bg1"/>
                </a:solidFill>
              </a:rPr>
              <a:t>User </a:t>
            </a:r>
            <a:r>
              <a:rPr lang="da-DK" sz="2000" dirty="0" err="1">
                <a:solidFill>
                  <a:schemeClr val="bg1"/>
                </a:solidFill>
              </a:rPr>
              <a:t>goals</a:t>
            </a:r>
            <a:r>
              <a:rPr lang="da-DK" sz="2000" dirty="0">
                <a:solidFill>
                  <a:schemeClr val="bg1"/>
                </a:solidFill>
              </a:rPr>
              <a:t> ift. </a:t>
            </a:r>
            <a:r>
              <a:rPr lang="da-DK" sz="2000" dirty="0" err="1">
                <a:solidFill>
                  <a:schemeClr val="bg1"/>
                </a:solidFill>
              </a:rPr>
              <a:t>product</a:t>
            </a:r>
            <a:r>
              <a:rPr lang="da-DK" sz="2000" dirty="0">
                <a:solidFill>
                  <a:schemeClr val="bg1"/>
                </a:solidFill>
              </a:rPr>
              <a:t>/service</a:t>
            </a:r>
          </a:p>
        </p:txBody>
      </p:sp>
      <p:sp>
        <p:nvSpPr>
          <p:cNvPr id="12" name="Tekstfelt 11"/>
          <p:cNvSpPr txBox="1"/>
          <p:nvPr/>
        </p:nvSpPr>
        <p:spPr>
          <a:xfrm>
            <a:off x="9669999" y="2845104"/>
            <a:ext cx="23047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000" dirty="0">
                <a:solidFill>
                  <a:schemeClr val="bg1"/>
                </a:solidFill>
              </a:rPr>
              <a:t>Forskellen mellem:</a:t>
            </a:r>
          </a:p>
          <a:p>
            <a:pPr algn="r"/>
            <a:r>
              <a:rPr lang="da-DK" sz="2000" b="1" dirty="0">
                <a:solidFill>
                  <a:schemeClr val="bg1"/>
                </a:solidFill>
              </a:rPr>
              <a:t>Denotation</a:t>
            </a:r>
            <a:r>
              <a:rPr lang="da-DK" sz="2000" dirty="0">
                <a:solidFill>
                  <a:schemeClr val="bg1"/>
                </a:solidFill>
              </a:rPr>
              <a:t> vs.</a:t>
            </a:r>
          </a:p>
          <a:p>
            <a:pPr algn="r"/>
            <a:r>
              <a:rPr lang="da-DK" sz="2000" b="1" dirty="0">
                <a:solidFill>
                  <a:schemeClr val="bg1"/>
                </a:solidFill>
              </a:rPr>
              <a:t>Konnotation/</a:t>
            </a:r>
            <a:br>
              <a:rPr lang="da-DK" sz="2000" b="1" dirty="0">
                <a:solidFill>
                  <a:schemeClr val="bg1"/>
                </a:solidFill>
              </a:rPr>
            </a:br>
            <a:r>
              <a:rPr lang="da-DK" sz="2000" b="1" dirty="0">
                <a:solidFill>
                  <a:schemeClr val="bg1"/>
                </a:solidFill>
              </a:rPr>
              <a:t>Association</a:t>
            </a:r>
          </a:p>
        </p:txBody>
      </p:sp>
    </p:spTree>
    <p:extLst>
      <p:ext uri="{BB962C8B-B14F-4D97-AF65-F5344CB8AC3E}">
        <p14:creationId xmlns:p14="http://schemas.microsoft.com/office/powerpoint/2010/main" val="341509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1026" name="Picture 2" descr="Billedresultat for value proposition canva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0" b="19516"/>
          <a:stretch/>
        </p:blipFill>
        <p:spPr bwMode="auto">
          <a:xfrm>
            <a:off x="0" y="102357"/>
            <a:ext cx="12187730" cy="675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873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/>
        </p:nvSpPr>
        <p:spPr>
          <a:xfrm>
            <a:off x="5967046" y="0"/>
            <a:ext cx="6224954" cy="6858000"/>
          </a:xfrm>
          <a:prstGeom prst="rect">
            <a:avLst/>
          </a:prstGeom>
          <a:solidFill>
            <a:srgbClr val="CC3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Pains, </a:t>
            </a:r>
            <a:r>
              <a:rPr lang="da-DK" dirty="0" err="1"/>
              <a:t>gains</a:t>
            </a:r>
            <a:r>
              <a:rPr lang="da-DK" dirty="0"/>
              <a:t> </a:t>
            </a:r>
            <a:br>
              <a:rPr lang="da-DK" dirty="0"/>
            </a:br>
            <a:r>
              <a:rPr lang="da-DK" dirty="0"/>
              <a:t>og verdenssyn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2098757"/>
            <a:ext cx="4648200" cy="4351338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AutoNum type="arabicPeriod"/>
            </a:pPr>
            <a:r>
              <a:rPr lang="da-DK" dirty="0"/>
              <a:t>På baggrund af jeres research og </a:t>
            </a:r>
            <a:r>
              <a:rPr lang="da-DK" dirty="0" err="1"/>
              <a:t>Empathy</a:t>
            </a:r>
            <a:r>
              <a:rPr lang="da-DK" dirty="0"/>
              <a:t> </a:t>
            </a:r>
            <a:r>
              <a:rPr lang="da-DK" dirty="0" err="1"/>
              <a:t>Map</a:t>
            </a:r>
            <a:r>
              <a:rPr lang="da-DK" dirty="0"/>
              <a:t>: Brainstorm på input til user-siden på et VPC for jeres </a:t>
            </a:r>
            <a:r>
              <a:rPr lang="da-DK" b="1" dirty="0"/>
              <a:t>to målgrupper </a:t>
            </a:r>
            <a:r>
              <a:rPr lang="da-DK" dirty="0"/>
              <a:t>(brug to forskellige farver) </a:t>
            </a:r>
            <a:br>
              <a:rPr lang="da-DK" dirty="0"/>
            </a:br>
            <a:r>
              <a:rPr lang="da-DK" dirty="0"/>
              <a:t>(ca. 25 min)</a:t>
            </a:r>
            <a:br>
              <a:rPr lang="da-DK" dirty="0"/>
            </a:br>
            <a:endParaRPr lang="da-DK" dirty="0"/>
          </a:p>
          <a:p>
            <a:pPr marL="514350" indent="-514350">
              <a:buAutoNum type="arabicPeriod"/>
            </a:pPr>
            <a:r>
              <a:rPr lang="da-DK" dirty="0"/>
              <a:t>Diskutér/vurdér hvad et relevant verdenssyn kan være for hver af jeres målgrupper (ift. jeres case) - og hvordan I kan frame jeres løsning i forhold til det</a:t>
            </a:r>
            <a:br>
              <a:rPr lang="da-DK" dirty="0"/>
            </a:br>
            <a:r>
              <a:rPr lang="da-DK" dirty="0"/>
              <a:t>(ca. 20 min)</a:t>
            </a:r>
          </a:p>
        </p:txBody>
      </p:sp>
      <p:pic>
        <p:nvPicPr>
          <p:cNvPr id="2050" name="Picture 2" descr="Billedresultat for value proposition canvas us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273" y="472281"/>
            <a:ext cx="476250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ledresultat for worldvie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274" y="3361388"/>
            <a:ext cx="4762500" cy="317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71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35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F9BD4F-39DF-5822-33F5-4E318DCB5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66156"/>
            <a:ext cx="9144000" cy="2387600"/>
          </a:xfrm>
        </p:spPr>
        <p:txBody>
          <a:bodyPr>
            <a:noAutofit/>
          </a:bodyPr>
          <a:lstStyle/>
          <a:p>
            <a:r>
              <a:rPr lang="da-DK" sz="17900" b="1" dirty="0">
                <a:solidFill>
                  <a:schemeClr val="bg1"/>
                </a:solidFill>
              </a:rPr>
              <a:t>FROKOST</a:t>
            </a:r>
          </a:p>
        </p:txBody>
      </p:sp>
    </p:spTree>
    <p:extLst>
      <p:ext uri="{BB962C8B-B14F-4D97-AF65-F5344CB8AC3E}">
        <p14:creationId xmlns:p14="http://schemas.microsoft.com/office/powerpoint/2010/main" val="478972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rench Heart Images, Stock Photos &amp; Vectors | Shutter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49"/>
          <a:stretch/>
        </p:blipFill>
        <p:spPr bwMode="auto">
          <a:xfrm>
            <a:off x="4108738" y="3170596"/>
            <a:ext cx="3714750" cy="247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500+ Persona Pictures | Download Free Images on Unsplas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776" y="1621410"/>
            <a:ext cx="2065581" cy="309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ser persona exampl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77" t="73521" r="26219" b="3896"/>
          <a:stretch/>
        </p:blipFill>
        <p:spPr bwMode="auto">
          <a:xfrm>
            <a:off x="324464" y="4901938"/>
            <a:ext cx="3619893" cy="140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ser persona exampl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1" t="88980" r="67984" b="2987"/>
          <a:stretch/>
        </p:blipFill>
        <p:spPr bwMode="auto">
          <a:xfrm>
            <a:off x="1154023" y="939633"/>
            <a:ext cx="2790334" cy="49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ser persona exampl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" t="33357" r="67390" b="60126"/>
          <a:stretch/>
        </p:blipFill>
        <p:spPr bwMode="auto">
          <a:xfrm>
            <a:off x="1092749" y="501285"/>
            <a:ext cx="2912882" cy="40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ome Office Design: 8 Ideas for a Productive Work From Home Spac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738" y="265371"/>
            <a:ext cx="2712078" cy="271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user persona exampl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56" t="39116" r="1674" b="32542"/>
          <a:stretch/>
        </p:blipFill>
        <p:spPr bwMode="auto">
          <a:xfrm>
            <a:off x="6923923" y="1348917"/>
            <a:ext cx="2111605" cy="176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The User is Always Right | Designer's Review of Books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" t="48251" r="37576" b="21109"/>
          <a:stretch/>
        </p:blipFill>
        <p:spPr bwMode="auto">
          <a:xfrm>
            <a:off x="7987868" y="3178602"/>
            <a:ext cx="3252479" cy="134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Social Media Icons Set, Social Icons, Media Icons, Social PNG and Vector  with Transparent Background for Free Download | Social icons, Social media  icons, Social media icons fre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725" y="4719782"/>
            <a:ext cx="1748737" cy="174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pproaches to Journey Mapping: 2 Critical Decisions To Make Before You Begin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4" b="29432"/>
          <a:stretch/>
        </p:blipFill>
        <p:spPr bwMode="auto">
          <a:xfrm>
            <a:off x="9285971" y="378691"/>
            <a:ext cx="2729123" cy="1562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ktangel 1"/>
          <p:cNvSpPr/>
          <p:nvPr/>
        </p:nvSpPr>
        <p:spPr>
          <a:xfrm>
            <a:off x="9138635" y="113121"/>
            <a:ext cx="2876459" cy="2194143"/>
          </a:xfrm>
          <a:prstGeom prst="rect">
            <a:avLst/>
          </a:prstGeom>
          <a:noFill/>
          <a:ln w="19050">
            <a:solidFill>
              <a:srgbClr val="FD1E4E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Afrundet rektangel 2"/>
          <p:cNvSpPr/>
          <p:nvPr/>
        </p:nvSpPr>
        <p:spPr>
          <a:xfrm>
            <a:off x="-233917" y="2230324"/>
            <a:ext cx="1743740" cy="1052623"/>
          </a:xfrm>
          <a:prstGeom prst="roundRect">
            <a:avLst/>
          </a:prstGeom>
          <a:solidFill>
            <a:srgbClr val="CC3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Tekstfelt 3"/>
          <p:cNvSpPr txBox="1"/>
          <p:nvPr/>
        </p:nvSpPr>
        <p:spPr>
          <a:xfrm>
            <a:off x="191386" y="2495025"/>
            <a:ext cx="1244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b="1" dirty="0" err="1">
                <a:solidFill>
                  <a:schemeClr val="bg1"/>
                </a:solidFill>
              </a:rPr>
              <a:t>Recap</a:t>
            </a:r>
            <a:endParaRPr lang="da-DK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68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frundet rektangel 2"/>
          <p:cNvSpPr/>
          <p:nvPr/>
        </p:nvSpPr>
        <p:spPr>
          <a:xfrm>
            <a:off x="1233377" y="1786270"/>
            <a:ext cx="9675628" cy="374266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84382" y="296054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da-DK" sz="6700" b="1" dirty="0"/>
              <a:t>NEVER USE A TEMPLATE!</a:t>
            </a:r>
            <a:br>
              <a:rPr lang="da-DK" dirty="0"/>
            </a:br>
            <a:r>
              <a:rPr lang="da-DK" dirty="0"/>
              <a:t>Det er for ikke erfarne-designere </a:t>
            </a:r>
            <a:r>
              <a:rPr lang="da-DK" dirty="0">
                <a:sym typeface="Wingdings" panose="05000000000000000000" pitchFamily="2" charset="2"/>
              </a:rPr>
              <a:t></a:t>
            </a:r>
            <a:br>
              <a:rPr lang="da-DK" dirty="0">
                <a:sym typeface="Wingdings" panose="05000000000000000000" pitchFamily="2" charset="2"/>
              </a:rPr>
            </a:br>
            <a:br>
              <a:rPr lang="da-DK" dirty="0">
                <a:sym typeface="Wingdings" panose="05000000000000000000" pitchFamily="2" charset="2"/>
              </a:rPr>
            </a:br>
            <a:r>
              <a:rPr lang="da-DK" dirty="0">
                <a:sym typeface="Wingdings" panose="05000000000000000000" pitchFamily="2" charset="2"/>
              </a:rPr>
              <a:t>Det handler ikke om dokumentation </a:t>
            </a:r>
            <a:br>
              <a:rPr lang="da-DK" dirty="0">
                <a:sym typeface="Wingdings" panose="05000000000000000000" pitchFamily="2" charset="2"/>
              </a:rPr>
            </a:br>
            <a:r>
              <a:rPr lang="da-DK" dirty="0">
                <a:sym typeface="Wingdings" panose="05000000000000000000" pitchFamily="2" charset="2"/>
              </a:rPr>
              <a:t>– det er et værktøj.</a:t>
            </a:r>
            <a:br>
              <a:rPr lang="da-DK" dirty="0">
                <a:sym typeface="Wingdings" panose="05000000000000000000" pitchFamily="2" charset="2"/>
              </a:rPr>
            </a:br>
            <a:br>
              <a:rPr lang="da-DK" dirty="0">
                <a:sym typeface="Wingdings" panose="05000000000000000000" pitchFamily="2" charset="2"/>
              </a:rPr>
            </a:br>
            <a:r>
              <a:rPr lang="da-DK" dirty="0">
                <a:sym typeface="Wingdings" panose="05000000000000000000" pitchFamily="2" charset="2"/>
              </a:rPr>
              <a:t>Og alt skal valideres gennem research.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825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dirty="0"/>
              <a:t>Personas</a:t>
            </a:r>
            <a:br>
              <a:rPr lang="da-DK" dirty="0"/>
            </a:br>
            <a:r>
              <a:rPr lang="da-DK" dirty="0"/>
              <a:t>Hvad </a:t>
            </a:r>
            <a:r>
              <a:rPr lang="da-DK" b="1" dirty="0">
                <a:solidFill>
                  <a:srgbClr val="CC3569"/>
                </a:solidFill>
              </a:rPr>
              <a:t>skal</a:t>
            </a:r>
            <a:r>
              <a:rPr lang="da-DK" dirty="0"/>
              <a:t> og bør inkluderes i dem?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199" y="1825625"/>
            <a:ext cx="11021291" cy="4351338"/>
          </a:xfrm>
        </p:spPr>
        <p:txBody>
          <a:bodyPr numCol="3">
            <a:normAutofit fontScale="92500" lnSpcReduction="20000"/>
          </a:bodyPr>
          <a:lstStyle/>
          <a:p>
            <a:pPr marL="0" indent="0">
              <a:buNone/>
            </a:pPr>
            <a:r>
              <a:rPr lang="da-DK" b="1" dirty="0"/>
              <a:t>Demografiski &amp; Bio</a:t>
            </a:r>
          </a:p>
          <a:p>
            <a:r>
              <a:rPr lang="da-DK" b="1" dirty="0">
                <a:solidFill>
                  <a:srgbClr val="CC3569"/>
                </a:solidFill>
              </a:rPr>
              <a:t>Profil billede</a:t>
            </a:r>
          </a:p>
          <a:p>
            <a:r>
              <a:rPr lang="da-DK" dirty="0"/>
              <a:t>Bio</a:t>
            </a:r>
          </a:p>
          <a:p>
            <a:r>
              <a:rPr lang="da-DK" b="1" dirty="0">
                <a:solidFill>
                  <a:srgbClr val="CC3569"/>
                </a:solidFill>
              </a:rPr>
              <a:t>Navn</a:t>
            </a:r>
          </a:p>
          <a:p>
            <a:r>
              <a:rPr lang="da-DK" b="1" dirty="0">
                <a:solidFill>
                  <a:srgbClr val="CC3569"/>
                </a:solidFill>
              </a:rPr>
              <a:t>Alder</a:t>
            </a:r>
          </a:p>
          <a:p>
            <a:r>
              <a:rPr lang="da-DK" dirty="0"/>
              <a:t>Sted/by/land</a:t>
            </a:r>
          </a:p>
          <a:p>
            <a:r>
              <a:rPr lang="da-DK" dirty="0"/>
              <a:t>Indkomst</a:t>
            </a:r>
          </a:p>
          <a:p>
            <a:r>
              <a:rPr lang="da-DK" dirty="0"/>
              <a:t>Forholds-status</a:t>
            </a:r>
          </a:p>
          <a:p>
            <a:r>
              <a:rPr lang="da-DK" dirty="0"/>
              <a:t>Job titel</a:t>
            </a:r>
          </a:p>
          <a:p>
            <a:r>
              <a:rPr lang="da-DK" dirty="0" err="1"/>
              <a:t>Quote</a:t>
            </a:r>
            <a:r>
              <a:rPr lang="da-DK" dirty="0"/>
              <a:t>/citat</a:t>
            </a:r>
          </a:p>
          <a:p>
            <a:pPr marL="0" indent="0">
              <a:buNone/>
            </a:pPr>
            <a:r>
              <a:rPr lang="da-DK" b="1" dirty="0"/>
              <a:t>Mål &amp; Motivationer</a:t>
            </a:r>
          </a:p>
          <a:p>
            <a:r>
              <a:rPr lang="da-DK" b="1" dirty="0">
                <a:solidFill>
                  <a:srgbClr val="CC3569"/>
                </a:solidFill>
              </a:rPr>
              <a:t>Business </a:t>
            </a:r>
            <a:r>
              <a:rPr lang="da-DK" b="1" dirty="0" err="1">
                <a:solidFill>
                  <a:srgbClr val="CC3569"/>
                </a:solidFill>
              </a:rPr>
              <a:t>objectives</a:t>
            </a:r>
            <a:endParaRPr lang="da-DK" b="1" dirty="0">
              <a:solidFill>
                <a:srgbClr val="CC3569"/>
              </a:solidFill>
            </a:endParaRPr>
          </a:p>
          <a:p>
            <a:r>
              <a:rPr lang="da-DK" b="1" dirty="0">
                <a:solidFill>
                  <a:srgbClr val="CC3569"/>
                </a:solidFill>
              </a:rPr>
              <a:t>User </a:t>
            </a:r>
            <a:r>
              <a:rPr lang="da-DK" b="1" dirty="0" err="1">
                <a:solidFill>
                  <a:srgbClr val="CC3569"/>
                </a:solidFill>
              </a:rPr>
              <a:t>goals</a:t>
            </a:r>
            <a:r>
              <a:rPr lang="da-DK" b="1" dirty="0">
                <a:solidFill>
                  <a:srgbClr val="CC3569"/>
                </a:solidFill>
              </a:rPr>
              <a:t>: digitale løsning</a:t>
            </a:r>
          </a:p>
          <a:p>
            <a:r>
              <a:rPr lang="da-DK" dirty="0"/>
              <a:t>User </a:t>
            </a:r>
            <a:r>
              <a:rPr lang="da-DK" dirty="0" err="1"/>
              <a:t>goals</a:t>
            </a:r>
            <a:r>
              <a:rPr lang="da-DK" dirty="0"/>
              <a:t>: produkt*</a:t>
            </a:r>
          </a:p>
          <a:p>
            <a:r>
              <a:rPr lang="da-DK" dirty="0"/>
              <a:t>Brug af produkt*</a:t>
            </a:r>
            <a:br>
              <a:rPr lang="da-DK" dirty="0"/>
            </a:br>
            <a:r>
              <a:rPr lang="da-DK" sz="2400" dirty="0"/>
              <a:t>(nyt, ofte </a:t>
            </a:r>
            <a:r>
              <a:rPr lang="da-DK" sz="2400" dirty="0" err="1"/>
              <a:t>etc</a:t>
            </a:r>
            <a:r>
              <a:rPr lang="da-DK" sz="2400" dirty="0"/>
              <a:t>?)</a:t>
            </a:r>
          </a:p>
          <a:p>
            <a:r>
              <a:rPr lang="da-DK" dirty="0"/>
              <a:t>Relaterede billeder </a:t>
            </a:r>
            <a:br>
              <a:rPr lang="da-DK" dirty="0"/>
            </a:br>
            <a:r>
              <a:rPr lang="da-DK" sz="2400" dirty="0"/>
              <a:t>(køkken, have, ferie, tøj etc.)</a:t>
            </a:r>
          </a:p>
          <a:p>
            <a:r>
              <a:rPr lang="da-DK" dirty="0" err="1"/>
              <a:t>Pains</a:t>
            </a:r>
            <a:r>
              <a:rPr lang="da-DK" dirty="0"/>
              <a:t> og </a:t>
            </a:r>
            <a:r>
              <a:rPr lang="da-DK" dirty="0" err="1"/>
              <a:t>gains</a:t>
            </a:r>
            <a:endParaRPr lang="da-DK" dirty="0"/>
          </a:p>
          <a:p>
            <a:r>
              <a:rPr lang="da-DK" dirty="0"/>
              <a:t>Motivationer</a:t>
            </a:r>
          </a:p>
          <a:p>
            <a:pPr marL="0" indent="0">
              <a:buNone/>
            </a:pPr>
            <a:endParaRPr lang="da-DK" b="1" dirty="0"/>
          </a:p>
          <a:p>
            <a:pPr marL="0" indent="0">
              <a:buNone/>
            </a:pPr>
            <a:r>
              <a:rPr lang="da-DK" b="1" dirty="0"/>
              <a:t>Interesser, værdier og brug</a:t>
            </a:r>
          </a:p>
          <a:p>
            <a:r>
              <a:rPr lang="da-DK" dirty="0"/>
              <a:t>Brug af digitale </a:t>
            </a:r>
            <a:r>
              <a:rPr lang="da-DK" dirty="0" err="1"/>
              <a:t>devices</a:t>
            </a:r>
            <a:endParaRPr lang="da-DK" dirty="0"/>
          </a:p>
          <a:p>
            <a:r>
              <a:rPr lang="da-DK" dirty="0"/>
              <a:t>Brug af software og </a:t>
            </a:r>
            <a:r>
              <a:rPr lang="da-DK" dirty="0" err="1"/>
              <a:t>apps</a:t>
            </a:r>
            <a:endParaRPr lang="da-DK" dirty="0"/>
          </a:p>
          <a:p>
            <a:r>
              <a:rPr lang="da-DK" dirty="0"/>
              <a:t>Brug af </a:t>
            </a:r>
            <a:r>
              <a:rPr lang="da-DK" dirty="0" err="1"/>
              <a:t>SoMe</a:t>
            </a:r>
            <a:endParaRPr lang="da-DK" dirty="0"/>
          </a:p>
          <a:p>
            <a:r>
              <a:rPr lang="da-DK" dirty="0"/>
              <a:t>Interesser og hobbyer</a:t>
            </a:r>
          </a:p>
          <a:p>
            <a:r>
              <a:rPr lang="da-DK" dirty="0"/>
              <a:t>Værdier</a:t>
            </a:r>
          </a:p>
          <a:p>
            <a:r>
              <a:rPr lang="da-DK" dirty="0"/>
              <a:t>Verdenssyn</a:t>
            </a:r>
          </a:p>
          <a:p>
            <a:r>
              <a:rPr lang="da-DK" dirty="0"/>
              <a:t>Inspiration </a:t>
            </a:r>
            <a:r>
              <a:rPr lang="da-DK" sz="2400" dirty="0"/>
              <a:t>(brands, produkter, tatoveringer etc.)</a:t>
            </a:r>
          </a:p>
          <a:p>
            <a:endParaRPr lang="da-DK" dirty="0"/>
          </a:p>
        </p:txBody>
      </p:sp>
      <p:sp>
        <p:nvSpPr>
          <p:cNvPr id="4" name="Tekstfelt 3"/>
          <p:cNvSpPr txBox="1"/>
          <p:nvPr/>
        </p:nvSpPr>
        <p:spPr>
          <a:xfrm>
            <a:off x="6142182" y="6311900"/>
            <a:ext cx="6049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*Kan også være </a:t>
            </a:r>
            <a:r>
              <a:rPr lang="da-DK" dirty="0" err="1"/>
              <a:t>user</a:t>
            </a:r>
            <a:r>
              <a:rPr lang="da-DK" dirty="0"/>
              <a:t> </a:t>
            </a:r>
            <a:r>
              <a:rPr lang="da-DK" dirty="0" err="1"/>
              <a:t>goals</a:t>
            </a:r>
            <a:r>
              <a:rPr lang="da-DK" dirty="0"/>
              <a:t>/brug ift. service og/eller oplevelse</a:t>
            </a:r>
          </a:p>
        </p:txBody>
      </p:sp>
    </p:spTree>
    <p:extLst>
      <p:ext uri="{BB962C8B-B14F-4D97-AF65-F5344CB8AC3E}">
        <p14:creationId xmlns:p14="http://schemas.microsoft.com/office/powerpoint/2010/main" val="36640514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90" y="372084"/>
            <a:ext cx="9114548" cy="6134623"/>
          </a:xfrm>
          <a:prstGeom prst="rect">
            <a:avLst/>
          </a:prstGeom>
        </p:spPr>
      </p:pic>
      <p:sp>
        <p:nvSpPr>
          <p:cNvPr id="3" name="Tekstfelt 2"/>
          <p:cNvSpPr txBox="1"/>
          <p:nvPr/>
        </p:nvSpPr>
        <p:spPr>
          <a:xfrm>
            <a:off x="9820883" y="372084"/>
            <a:ext cx="217952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>
                <a:solidFill>
                  <a:schemeClr val="bg1"/>
                </a:solidFill>
              </a:rPr>
              <a:t>Baseret på et </a:t>
            </a:r>
            <a:r>
              <a:rPr lang="da-DK" b="1" dirty="0">
                <a:solidFill>
                  <a:schemeClr val="bg1"/>
                </a:solidFill>
              </a:rPr>
              <a:t>overordnet mål </a:t>
            </a:r>
            <a:r>
              <a:rPr lang="da-DK" dirty="0">
                <a:solidFill>
                  <a:schemeClr val="bg1"/>
                </a:solidFill>
              </a:rPr>
              <a:t>som er et købe et hus for første gang (livsfase, adfærd og livsstil) </a:t>
            </a:r>
          </a:p>
          <a:p>
            <a:endParaRPr lang="da-DK" dirty="0">
              <a:solidFill>
                <a:schemeClr val="bg1"/>
              </a:solidFill>
            </a:endParaRPr>
          </a:p>
          <a:p>
            <a:r>
              <a:rPr lang="da-DK" dirty="0">
                <a:solidFill>
                  <a:schemeClr val="bg1"/>
                </a:solidFill>
              </a:rPr>
              <a:t>Opsummerende </a:t>
            </a:r>
            <a:r>
              <a:rPr lang="da-DK" dirty="0" err="1">
                <a:solidFill>
                  <a:schemeClr val="bg1"/>
                </a:solidFill>
              </a:rPr>
              <a:t>bullets</a:t>
            </a:r>
            <a:br>
              <a:rPr lang="da-DK" dirty="0">
                <a:solidFill>
                  <a:schemeClr val="bg1"/>
                </a:solidFill>
              </a:rPr>
            </a:br>
            <a:r>
              <a:rPr lang="da-DK" dirty="0">
                <a:solidFill>
                  <a:schemeClr val="bg1"/>
                </a:solidFill>
              </a:rPr>
              <a:t>(overordnet mål, adfærd og attitude)</a:t>
            </a:r>
            <a:br>
              <a:rPr lang="da-DK" dirty="0">
                <a:solidFill>
                  <a:schemeClr val="bg1"/>
                </a:solidFill>
              </a:rPr>
            </a:br>
            <a:endParaRPr lang="da-DK" dirty="0">
              <a:solidFill>
                <a:schemeClr val="bg1"/>
              </a:solidFill>
            </a:endParaRPr>
          </a:p>
          <a:p>
            <a:r>
              <a:rPr lang="da-DK" dirty="0">
                <a:solidFill>
                  <a:schemeClr val="bg1"/>
                </a:solidFill>
              </a:rPr>
              <a:t>ALTID inkludér:</a:t>
            </a:r>
            <a:br>
              <a:rPr lang="da-DK" dirty="0">
                <a:solidFill>
                  <a:schemeClr val="bg1"/>
                </a:solidFill>
              </a:rPr>
            </a:br>
            <a:r>
              <a:rPr lang="da-DK" dirty="0">
                <a:solidFill>
                  <a:schemeClr val="bg1"/>
                </a:solidFill>
              </a:rPr>
              <a:t>User </a:t>
            </a:r>
            <a:r>
              <a:rPr lang="da-DK" dirty="0" err="1">
                <a:solidFill>
                  <a:schemeClr val="bg1"/>
                </a:solidFill>
              </a:rPr>
              <a:t>goals</a:t>
            </a:r>
            <a:r>
              <a:rPr lang="da-DK" dirty="0">
                <a:solidFill>
                  <a:schemeClr val="bg1"/>
                </a:solidFill>
              </a:rPr>
              <a:t> &amp; </a:t>
            </a:r>
            <a:br>
              <a:rPr lang="da-DK" dirty="0">
                <a:solidFill>
                  <a:schemeClr val="bg1"/>
                </a:solidFill>
              </a:rPr>
            </a:br>
            <a:r>
              <a:rPr lang="da-DK" dirty="0">
                <a:solidFill>
                  <a:schemeClr val="bg1"/>
                </a:solidFill>
              </a:rPr>
              <a:t>Business </a:t>
            </a:r>
            <a:r>
              <a:rPr lang="da-DK" dirty="0" err="1">
                <a:solidFill>
                  <a:schemeClr val="bg1"/>
                </a:solidFill>
              </a:rPr>
              <a:t>objectives</a:t>
            </a:r>
            <a:endParaRPr lang="da-DK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>
              <a:solidFill>
                <a:schemeClr val="bg1"/>
              </a:solidFill>
            </a:endParaRPr>
          </a:p>
          <a:p>
            <a:r>
              <a:rPr lang="da-DK" dirty="0">
                <a:solidFill>
                  <a:schemeClr val="bg1"/>
                </a:solidFill>
              </a:rPr>
              <a:t>Detaljer gør en forskel (i forhold til at gøre jeres persona realistisk)</a:t>
            </a:r>
            <a:br>
              <a:rPr lang="da-DK" dirty="0">
                <a:solidFill>
                  <a:schemeClr val="bg1"/>
                </a:solidFill>
              </a:rPr>
            </a:b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9857984" y="6025019"/>
            <a:ext cx="2142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i="1" dirty="0">
                <a:solidFill>
                  <a:schemeClr val="bg1"/>
                </a:solidFill>
              </a:rPr>
              <a:t>Kilde: Mulder, The User is </a:t>
            </a:r>
            <a:r>
              <a:rPr lang="da-DK" i="1" dirty="0" err="1">
                <a:solidFill>
                  <a:schemeClr val="bg1"/>
                </a:solidFill>
              </a:rPr>
              <a:t>always</a:t>
            </a:r>
            <a:r>
              <a:rPr lang="da-DK" i="1" dirty="0">
                <a:solidFill>
                  <a:schemeClr val="bg1"/>
                </a:solidFill>
              </a:rPr>
              <a:t> right</a:t>
            </a:r>
          </a:p>
        </p:txBody>
      </p:sp>
    </p:spTree>
    <p:extLst>
      <p:ext uri="{BB962C8B-B14F-4D97-AF65-F5344CB8AC3E}">
        <p14:creationId xmlns:p14="http://schemas.microsoft.com/office/powerpoint/2010/main" val="3186413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ouble Diamonds Methodology - Xue Yin">
            <a:extLst>
              <a:ext uri="{FF2B5EF4-FFF2-40B4-BE49-F238E27FC236}">
                <a16:creationId xmlns:a16="http://schemas.microsoft.com/office/drawing/2014/main" id="{6A4BD741-30B7-21E4-E687-2DCB7C0230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77" t="18551" r="11504" b="16715"/>
          <a:stretch/>
        </p:blipFill>
        <p:spPr bwMode="auto">
          <a:xfrm>
            <a:off x="522534" y="1269443"/>
            <a:ext cx="8069924" cy="504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frundet rektangel 2"/>
          <p:cNvSpPr/>
          <p:nvPr/>
        </p:nvSpPr>
        <p:spPr>
          <a:xfrm>
            <a:off x="768626" y="481263"/>
            <a:ext cx="3788870" cy="5787190"/>
          </a:xfrm>
          <a:prstGeom prst="roundRect">
            <a:avLst/>
          </a:prstGeom>
          <a:solidFill>
            <a:srgbClr val="A94E5E">
              <a:alpha val="20000"/>
            </a:srgbClr>
          </a:solidFill>
          <a:ln w="28575">
            <a:solidFill>
              <a:srgbClr val="A94E5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Afrundet rektangel 3"/>
          <p:cNvSpPr/>
          <p:nvPr/>
        </p:nvSpPr>
        <p:spPr>
          <a:xfrm>
            <a:off x="4557497" y="458663"/>
            <a:ext cx="3788870" cy="5787190"/>
          </a:xfrm>
          <a:prstGeom prst="roundRect">
            <a:avLst/>
          </a:prstGeom>
          <a:solidFill>
            <a:schemeClr val="bg1">
              <a:lumMod val="75000"/>
              <a:alpha val="2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Tekstfelt 5"/>
          <p:cNvSpPr txBox="1"/>
          <p:nvPr/>
        </p:nvSpPr>
        <p:spPr>
          <a:xfrm>
            <a:off x="1308795" y="1137914"/>
            <a:ext cx="2731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800" b="1" dirty="0"/>
              <a:t>Problem</a:t>
            </a:r>
          </a:p>
        </p:txBody>
      </p:sp>
      <p:sp>
        <p:nvSpPr>
          <p:cNvPr id="7" name="Tekstfelt 6"/>
          <p:cNvSpPr txBox="1"/>
          <p:nvPr/>
        </p:nvSpPr>
        <p:spPr>
          <a:xfrm>
            <a:off x="4951891" y="1136141"/>
            <a:ext cx="2731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800" b="1" dirty="0"/>
              <a:t>Løsning</a:t>
            </a:r>
          </a:p>
        </p:txBody>
      </p:sp>
    </p:spTree>
    <p:extLst>
      <p:ext uri="{BB962C8B-B14F-4D97-AF65-F5344CB8AC3E}">
        <p14:creationId xmlns:p14="http://schemas.microsoft.com/office/powerpoint/2010/main" val="33020596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Skitsér jeres persona</a:t>
            </a:r>
          </a:p>
        </p:txBody>
      </p:sp>
      <p:sp>
        <p:nvSpPr>
          <p:cNvPr id="50" name="Pladsholder til indhold 49"/>
          <p:cNvSpPr>
            <a:spLocks noGrp="1"/>
          </p:cNvSpPr>
          <p:nvPr>
            <p:ph idx="1"/>
          </p:nvPr>
        </p:nvSpPr>
        <p:spPr>
          <a:xfrm>
            <a:off x="838200" y="1825625"/>
            <a:ext cx="5484667" cy="4351338"/>
          </a:xfrm>
        </p:spPr>
        <p:txBody>
          <a:bodyPr>
            <a:normAutofit/>
          </a:bodyPr>
          <a:lstStyle/>
          <a:p>
            <a:r>
              <a:rPr lang="da-DK" dirty="0"/>
              <a:t>Inkludér lige så mange elementer, som I finder </a:t>
            </a:r>
            <a:r>
              <a:rPr lang="da-DK" b="1" dirty="0">
                <a:solidFill>
                  <a:srgbClr val="CC3569"/>
                </a:solidFill>
              </a:rPr>
              <a:t>relevante for casen</a:t>
            </a:r>
          </a:p>
          <a:p>
            <a:pPr lvl="1"/>
            <a:r>
              <a:rPr lang="da-DK" dirty="0"/>
              <a:t>Ud fra summen af elementer bør I kunne træffe stort set </a:t>
            </a:r>
            <a:r>
              <a:rPr lang="da-DK" b="1" dirty="0">
                <a:solidFill>
                  <a:srgbClr val="CC3569"/>
                </a:solidFill>
              </a:rPr>
              <a:t>ALLE</a:t>
            </a:r>
            <a:r>
              <a:rPr lang="da-DK" dirty="0"/>
              <a:t> valg omkring jeres løsning – hvis det ikke er brugerens eller virksomhedens skyld, hvem er det så for? </a:t>
            </a:r>
          </a:p>
          <a:p>
            <a:r>
              <a:rPr lang="da-DK" dirty="0"/>
              <a:t>Bestem hvor de skal placeres</a:t>
            </a:r>
          </a:p>
          <a:p>
            <a:r>
              <a:rPr lang="da-DK" dirty="0"/>
              <a:t>Overvej om der er behov for 1 eller 2 sider i jeres persona</a:t>
            </a:r>
            <a:endParaRPr lang="da-DK" dirty="0">
              <a:solidFill>
                <a:srgbClr val="C00000"/>
              </a:solidFill>
            </a:endParaRPr>
          </a:p>
        </p:txBody>
      </p:sp>
      <p:grpSp>
        <p:nvGrpSpPr>
          <p:cNvPr id="3" name="Gruppe 2"/>
          <p:cNvGrpSpPr/>
          <p:nvPr/>
        </p:nvGrpSpPr>
        <p:grpSpPr>
          <a:xfrm>
            <a:off x="6520873" y="254154"/>
            <a:ext cx="5222583" cy="6250423"/>
            <a:chOff x="6520873" y="254154"/>
            <a:chExt cx="5222583" cy="6250423"/>
          </a:xfrm>
        </p:grpSpPr>
        <p:sp>
          <p:nvSpPr>
            <p:cNvPr id="4" name="Rektangel 3"/>
            <p:cNvSpPr/>
            <p:nvPr/>
          </p:nvSpPr>
          <p:spPr>
            <a:xfrm>
              <a:off x="6520873" y="268288"/>
              <a:ext cx="5190837" cy="61971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" name="Rektangel 4"/>
            <p:cNvSpPr/>
            <p:nvPr/>
          </p:nvSpPr>
          <p:spPr>
            <a:xfrm>
              <a:off x="6888019" y="1032234"/>
              <a:ext cx="1394691" cy="15517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cxnSp>
          <p:nvCxnSpPr>
            <p:cNvPr id="7" name="Lige forbindelse 6"/>
            <p:cNvCxnSpPr/>
            <p:nvPr/>
          </p:nvCxnSpPr>
          <p:spPr>
            <a:xfrm>
              <a:off x="6897255" y="1022998"/>
              <a:ext cx="1394691" cy="1570182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Lige forbindelse 8"/>
            <p:cNvCxnSpPr/>
            <p:nvPr/>
          </p:nvCxnSpPr>
          <p:spPr>
            <a:xfrm flipV="1">
              <a:off x="6897255" y="1022998"/>
              <a:ext cx="1394691" cy="15701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ktangel 9"/>
            <p:cNvSpPr/>
            <p:nvPr/>
          </p:nvSpPr>
          <p:spPr>
            <a:xfrm>
              <a:off x="6897255" y="2789237"/>
              <a:ext cx="1394691" cy="309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1" name="Rektangel 10"/>
            <p:cNvSpPr/>
            <p:nvPr/>
          </p:nvSpPr>
          <p:spPr>
            <a:xfrm>
              <a:off x="6897255" y="563057"/>
              <a:ext cx="1385456" cy="2985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2" name="Rektangel 11"/>
            <p:cNvSpPr/>
            <p:nvPr/>
          </p:nvSpPr>
          <p:spPr>
            <a:xfrm>
              <a:off x="6897255" y="3321736"/>
              <a:ext cx="1394691" cy="14442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3" name="Rektangel 12"/>
            <p:cNvSpPr/>
            <p:nvPr/>
          </p:nvSpPr>
          <p:spPr>
            <a:xfrm>
              <a:off x="6897255" y="5021227"/>
              <a:ext cx="1394691" cy="11209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4" name="Rektangel 13"/>
            <p:cNvSpPr/>
            <p:nvPr/>
          </p:nvSpPr>
          <p:spPr>
            <a:xfrm>
              <a:off x="8597900" y="563057"/>
              <a:ext cx="2765136" cy="2020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5" name="Rektangel 14"/>
            <p:cNvSpPr/>
            <p:nvPr/>
          </p:nvSpPr>
          <p:spPr>
            <a:xfrm>
              <a:off x="8588664" y="2878712"/>
              <a:ext cx="1950027" cy="1185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6" name="Rektangel 15"/>
            <p:cNvSpPr/>
            <p:nvPr/>
          </p:nvSpPr>
          <p:spPr>
            <a:xfrm>
              <a:off x="8588664" y="4387521"/>
              <a:ext cx="2765136" cy="101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7" name="Rektangel 16"/>
            <p:cNvSpPr/>
            <p:nvPr/>
          </p:nvSpPr>
          <p:spPr>
            <a:xfrm>
              <a:off x="8588664" y="5627433"/>
              <a:ext cx="2765136" cy="5147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8" name="Ellipse 17"/>
            <p:cNvSpPr/>
            <p:nvPr/>
          </p:nvSpPr>
          <p:spPr>
            <a:xfrm>
              <a:off x="8783782" y="5718552"/>
              <a:ext cx="332509" cy="3325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" name="Ellipse 18"/>
            <p:cNvSpPr/>
            <p:nvPr/>
          </p:nvSpPr>
          <p:spPr>
            <a:xfrm>
              <a:off x="9311409" y="5718552"/>
              <a:ext cx="332509" cy="3325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0" name="Ellipse 19"/>
            <p:cNvSpPr/>
            <p:nvPr/>
          </p:nvSpPr>
          <p:spPr>
            <a:xfrm>
              <a:off x="9804977" y="5718552"/>
              <a:ext cx="332509" cy="3325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1" name="Ellipse 20"/>
            <p:cNvSpPr/>
            <p:nvPr/>
          </p:nvSpPr>
          <p:spPr>
            <a:xfrm>
              <a:off x="10298545" y="5718551"/>
              <a:ext cx="332509" cy="3325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2" name="Ellipse 21"/>
            <p:cNvSpPr/>
            <p:nvPr/>
          </p:nvSpPr>
          <p:spPr>
            <a:xfrm>
              <a:off x="10792113" y="5718550"/>
              <a:ext cx="332509" cy="3325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4" name="Rektangel 23"/>
            <p:cNvSpPr/>
            <p:nvPr/>
          </p:nvSpPr>
          <p:spPr>
            <a:xfrm>
              <a:off x="10736697" y="2875357"/>
              <a:ext cx="626340" cy="1185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cxnSp>
          <p:nvCxnSpPr>
            <p:cNvPr id="25" name="Lige forbindelse 24"/>
            <p:cNvCxnSpPr/>
            <p:nvPr/>
          </p:nvCxnSpPr>
          <p:spPr>
            <a:xfrm>
              <a:off x="10736697" y="2873969"/>
              <a:ext cx="626339" cy="1186924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Lige forbindelse 25"/>
            <p:cNvCxnSpPr/>
            <p:nvPr/>
          </p:nvCxnSpPr>
          <p:spPr>
            <a:xfrm flipV="1">
              <a:off x="10736697" y="2907217"/>
              <a:ext cx="617103" cy="11536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ktangel 32"/>
            <p:cNvSpPr/>
            <p:nvPr/>
          </p:nvSpPr>
          <p:spPr>
            <a:xfrm>
              <a:off x="8783782" y="706798"/>
              <a:ext cx="729673" cy="7829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4" name="Rektangel 33"/>
            <p:cNvSpPr/>
            <p:nvPr/>
          </p:nvSpPr>
          <p:spPr>
            <a:xfrm>
              <a:off x="8783782" y="1561469"/>
              <a:ext cx="729673" cy="7829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5" name="Rektangel 34"/>
            <p:cNvSpPr/>
            <p:nvPr/>
          </p:nvSpPr>
          <p:spPr>
            <a:xfrm>
              <a:off x="8747990" y="4567905"/>
              <a:ext cx="729673" cy="7829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6" name="Rektangel 35"/>
            <p:cNvSpPr/>
            <p:nvPr/>
          </p:nvSpPr>
          <p:spPr>
            <a:xfrm>
              <a:off x="7001452" y="3495531"/>
              <a:ext cx="729673" cy="7829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7" name="Rektangel 36"/>
            <p:cNvSpPr/>
            <p:nvPr/>
          </p:nvSpPr>
          <p:spPr>
            <a:xfrm>
              <a:off x="7001452" y="3829088"/>
              <a:ext cx="729673" cy="7829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8" name="Rektangel 37"/>
            <p:cNvSpPr/>
            <p:nvPr/>
          </p:nvSpPr>
          <p:spPr>
            <a:xfrm>
              <a:off x="7001451" y="4162645"/>
              <a:ext cx="729673" cy="7829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9" name="Tekstfelt 38"/>
            <p:cNvSpPr txBox="1"/>
            <p:nvPr/>
          </p:nvSpPr>
          <p:spPr>
            <a:xfrm>
              <a:off x="7122679" y="5081848"/>
              <a:ext cx="8895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b="1" dirty="0"/>
                <a:t>”</a:t>
              </a:r>
            </a:p>
            <a:p>
              <a:r>
                <a:rPr lang="da-DK" sz="3600" b="1" dirty="0"/>
                <a:t>    ”</a:t>
              </a:r>
            </a:p>
          </p:txBody>
        </p:sp>
        <p:sp>
          <p:nvSpPr>
            <p:cNvPr id="40" name="Tekstfelt 39"/>
            <p:cNvSpPr txBox="1"/>
            <p:nvPr/>
          </p:nvSpPr>
          <p:spPr>
            <a:xfrm>
              <a:off x="7905318" y="254154"/>
              <a:ext cx="350982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a-DK" sz="4000" b="1" dirty="0">
                  <a:solidFill>
                    <a:srgbClr val="CC3569"/>
                  </a:solidFill>
                </a:rPr>
                <a:t>1</a:t>
              </a:r>
            </a:p>
          </p:txBody>
        </p:sp>
        <p:sp>
          <p:nvSpPr>
            <p:cNvPr id="41" name="Tekstfelt 40"/>
            <p:cNvSpPr txBox="1"/>
            <p:nvPr/>
          </p:nvSpPr>
          <p:spPr>
            <a:xfrm>
              <a:off x="7889008" y="1179466"/>
              <a:ext cx="350982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a-DK" sz="4000" b="1" dirty="0">
                  <a:solidFill>
                    <a:srgbClr val="CC3569"/>
                  </a:solidFill>
                </a:rPr>
                <a:t>2</a:t>
              </a:r>
            </a:p>
          </p:txBody>
        </p:sp>
        <p:sp>
          <p:nvSpPr>
            <p:cNvPr id="42" name="Tekstfelt 41"/>
            <p:cNvSpPr txBox="1"/>
            <p:nvPr/>
          </p:nvSpPr>
          <p:spPr>
            <a:xfrm>
              <a:off x="7889008" y="2476819"/>
              <a:ext cx="350982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a-DK" sz="4000" b="1" dirty="0">
                  <a:solidFill>
                    <a:srgbClr val="CC3569"/>
                  </a:solidFill>
                </a:rPr>
                <a:t>3</a:t>
              </a:r>
            </a:p>
          </p:txBody>
        </p:sp>
        <p:sp>
          <p:nvSpPr>
            <p:cNvPr id="43" name="Tekstfelt 42"/>
            <p:cNvSpPr txBox="1"/>
            <p:nvPr/>
          </p:nvSpPr>
          <p:spPr>
            <a:xfrm>
              <a:off x="7907768" y="4161919"/>
              <a:ext cx="350982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a-DK" sz="4000" b="1" dirty="0">
                  <a:solidFill>
                    <a:srgbClr val="CC3569"/>
                  </a:solidFill>
                </a:rPr>
                <a:t>4</a:t>
              </a:r>
            </a:p>
          </p:txBody>
        </p:sp>
        <p:sp>
          <p:nvSpPr>
            <p:cNvPr id="44" name="Tekstfelt 43"/>
            <p:cNvSpPr txBox="1"/>
            <p:nvPr/>
          </p:nvSpPr>
          <p:spPr>
            <a:xfrm>
              <a:off x="7905318" y="5531258"/>
              <a:ext cx="350982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a-DK" sz="4000" b="1" dirty="0">
                  <a:solidFill>
                    <a:srgbClr val="CC3569"/>
                  </a:solidFill>
                </a:rPr>
                <a:t>5</a:t>
              </a:r>
            </a:p>
          </p:txBody>
        </p:sp>
        <p:sp>
          <p:nvSpPr>
            <p:cNvPr id="45" name="Tekstfelt 44"/>
            <p:cNvSpPr txBox="1"/>
            <p:nvPr/>
          </p:nvSpPr>
          <p:spPr>
            <a:xfrm>
              <a:off x="10106024" y="3467431"/>
              <a:ext cx="350982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a-DK" sz="4000" b="1" dirty="0">
                  <a:solidFill>
                    <a:srgbClr val="CC3569"/>
                  </a:solidFill>
                </a:rPr>
                <a:t>7</a:t>
              </a:r>
            </a:p>
          </p:txBody>
        </p:sp>
        <p:sp>
          <p:nvSpPr>
            <p:cNvPr id="46" name="Tekstfelt 45"/>
            <p:cNvSpPr txBox="1"/>
            <p:nvPr/>
          </p:nvSpPr>
          <p:spPr>
            <a:xfrm>
              <a:off x="10949131" y="1939318"/>
              <a:ext cx="350982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a-DK" sz="4000" b="1" dirty="0">
                  <a:solidFill>
                    <a:srgbClr val="CC3569"/>
                  </a:solidFill>
                </a:rPr>
                <a:t>6</a:t>
              </a:r>
            </a:p>
          </p:txBody>
        </p:sp>
        <p:sp>
          <p:nvSpPr>
            <p:cNvPr id="47" name="Tekstfelt 46"/>
            <p:cNvSpPr txBox="1"/>
            <p:nvPr/>
          </p:nvSpPr>
          <p:spPr>
            <a:xfrm>
              <a:off x="10816934" y="3494266"/>
              <a:ext cx="350982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a-DK" sz="4000" b="1" dirty="0">
                  <a:solidFill>
                    <a:srgbClr val="CC3569"/>
                  </a:solidFill>
                </a:rPr>
                <a:t>8</a:t>
              </a:r>
            </a:p>
          </p:txBody>
        </p:sp>
        <p:sp>
          <p:nvSpPr>
            <p:cNvPr id="48" name="Tekstfelt 47"/>
            <p:cNvSpPr txBox="1"/>
            <p:nvPr/>
          </p:nvSpPr>
          <p:spPr>
            <a:xfrm>
              <a:off x="10949131" y="4786504"/>
              <a:ext cx="350982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a-DK" sz="4000" b="1" dirty="0">
                  <a:solidFill>
                    <a:srgbClr val="CC3569"/>
                  </a:solidFill>
                </a:rPr>
                <a:t>9</a:t>
              </a:r>
            </a:p>
          </p:txBody>
        </p:sp>
        <p:sp>
          <p:nvSpPr>
            <p:cNvPr id="49" name="Tekstfelt 48"/>
            <p:cNvSpPr txBox="1"/>
            <p:nvPr/>
          </p:nvSpPr>
          <p:spPr>
            <a:xfrm>
              <a:off x="10958367" y="5796691"/>
              <a:ext cx="785089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a-DK" sz="4000" b="1" dirty="0">
                  <a:solidFill>
                    <a:srgbClr val="CC3569"/>
                  </a:solidFill>
                </a:rPr>
                <a:t>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368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/>
          <p:cNvPicPr>
            <a:picLocks noChangeAspect="1"/>
          </p:cNvPicPr>
          <p:nvPr/>
        </p:nvPicPr>
        <p:blipFill rotWithShape="1">
          <a:blip r:embed="rId2"/>
          <a:srcRect l="29419" t="9491" r="36131" b="3873"/>
          <a:stretch/>
        </p:blipFill>
        <p:spPr>
          <a:xfrm>
            <a:off x="2608976" y="0"/>
            <a:ext cx="48479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716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/>
          <p:cNvPicPr>
            <a:picLocks noChangeAspect="1"/>
          </p:cNvPicPr>
          <p:nvPr/>
        </p:nvPicPr>
        <p:blipFill rotWithShape="1">
          <a:blip r:embed="rId3"/>
          <a:srcRect l="14882" t="25755" r="25975" b="11226"/>
          <a:stretch/>
        </p:blipFill>
        <p:spPr>
          <a:xfrm>
            <a:off x="0" y="1"/>
            <a:ext cx="6820250" cy="4087730"/>
          </a:xfrm>
          <a:prstGeom prst="rect">
            <a:avLst/>
          </a:prstGeom>
        </p:spPr>
      </p:pic>
      <p:pic>
        <p:nvPicPr>
          <p:cNvPr id="3" name="Billede 2"/>
          <p:cNvPicPr>
            <a:picLocks noChangeAspect="1"/>
          </p:cNvPicPr>
          <p:nvPr/>
        </p:nvPicPr>
        <p:blipFill rotWithShape="1">
          <a:blip r:embed="rId4"/>
          <a:srcRect l="15017" t="25843" r="26252" b="11220"/>
          <a:stretch/>
        </p:blipFill>
        <p:spPr>
          <a:xfrm>
            <a:off x="6929306" y="3685769"/>
            <a:ext cx="5262694" cy="317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410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felt 1"/>
          <p:cNvSpPr txBox="1"/>
          <p:nvPr/>
        </p:nvSpPr>
        <p:spPr>
          <a:xfrm>
            <a:off x="2073349" y="2052084"/>
            <a:ext cx="84316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6000" b="1" dirty="0">
                <a:solidFill>
                  <a:srgbClr val="CC3569"/>
                </a:solidFill>
              </a:rPr>
              <a:t>Design for vs. Provide for</a:t>
            </a:r>
          </a:p>
        </p:txBody>
      </p:sp>
      <p:sp>
        <p:nvSpPr>
          <p:cNvPr id="3" name="Tekstfelt 2"/>
          <p:cNvSpPr txBox="1"/>
          <p:nvPr/>
        </p:nvSpPr>
        <p:spPr>
          <a:xfrm>
            <a:off x="2073349" y="3540643"/>
            <a:ext cx="84316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Den </a:t>
            </a:r>
            <a:r>
              <a:rPr lang="da-DK" b="1" dirty="0"/>
              <a:t>primære</a:t>
            </a:r>
            <a:r>
              <a:rPr lang="da-DK" dirty="0"/>
              <a:t> persona: 	Oftest deres hovedgruppe af brugere/købere </a:t>
            </a:r>
            <a:br>
              <a:rPr lang="da-DK" dirty="0"/>
            </a:br>
            <a:r>
              <a:rPr lang="da-DK" dirty="0"/>
              <a:t>			Den gruppe, der skaber mest værdi </a:t>
            </a:r>
            <a:br>
              <a:rPr lang="da-DK" dirty="0"/>
            </a:br>
            <a:r>
              <a:rPr lang="da-DK" dirty="0"/>
              <a:t>			Den gruppe, der er mest loyal</a:t>
            </a:r>
            <a:br>
              <a:rPr lang="da-DK" dirty="0"/>
            </a:br>
            <a:r>
              <a:rPr lang="da-DK" dirty="0"/>
              <a:t>			Potentielle nye brugere/kunder (ved nyt marked)</a:t>
            </a:r>
          </a:p>
          <a:p>
            <a:endParaRPr lang="da-DK" dirty="0"/>
          </a:p>
          <a:p>
            <a:r>
              <a:rPr lang="da-DK" dirty="0"/>
              <a:t>Den </a:t>
            </a:r>
            <a:r>
              <a:rPr lang="da-DK" b="1" dirty="0"/>
              <a:t>sekundære</a:t>
            </a:r>
            <a:r>
              <a:rPr lang="da-DK" dirty="0"/>
              <a:t> persona:	Bruger/køber også produktet (men ikke i samme grad)</a:t>
            </a:r>
          </a:p>
          <a:p>
            <a:r>
              <a:rPr lang="da-DK" dirty="0"/>
              <a:t>			Andre stakeholders/interesserede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226980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>
            <a:extLst>
              <a:ext uri="{FF2B5EF4-FFF2-40B4-BE49-F238E27FC236}">
                <a16:creationId xmlns:a16="http://schemas.microsoft.com/office/drawing/2014/main" id="{43729AA8-78F3-BABE-D990-F91362C733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5" t="14490" r="29636"/>
          <a:stretch/>
        </p:blipFill>
        <p:spPr>
          <a:xfrm>
            <a:off x="1460104" y="135731"/>
            <a:ext cx="9271792" cy="65865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591255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/>
        </p:nvSpPr>
        <p:spPr>
          <a:xfrm>
            <a:off x="5967046" y="0"/>
            <a:ext cx="6224954" cy="6858000"/>
          </a:xfrm>
          <a:prstGeom prst="rect">
            <a:avLst/>
          </a:prstGeom>
          <a:solidFill>
            <a:srgbClr val="CC3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Personas</a:t>
            </a:r>
            <a:br>
              <a:rPr lang="da-DK" dirty="0"/>
            </a:br>
            <a:r>
              <a:rPr lang="da-DK" sz="2400" dirty="0">
                <a:solidFill>
                  <a:srgbClr val="CC3569"/>
                </a:solidFill>
              </a:rPr>
              <a:t>Indtil 13.45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825625"/>
            <a:ext cx="5128846" cy="4628184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arenR"/>
            </a:pPr>
            <a:r>
              <a:rPr lang="da-DK" dirty="0"/>
              <a:t>Lav en liste over de elementer </a:t>
            </a:r>
            <a:br>
              <a:rPr lang="da-DK" dirty="0"/>
            </a:br>
            <a:r>
              <a:rPr lang="da-DK" dirty="0"/>
              <a:t>I vil/bør have med </a:t>
            </a:r>
          </a:p>
          <a:p>
            <a:pPr lvl="1"/>
            <a:r>
              <a:rPr lang="da-DK" dirty="0"/>
              <a:t>inkl. segmenterings-variabler, verdenssyn/værdier samt </a:t>
            </a:r>
            <a:r>
              <a:rPr lang="da-DK" dirty="0" err="1"/>
              <a:t>gains</a:t>
            </a:r>
            <a:r>
              <a:rPr lang="da-DK" dirty="0"/>
              <a:t>, </a:t>
            </a:r>
            <a:r>
              <a:rPr lang="da-DK" dirty="0" err="1"/>
              <a:t>pains</a:t>
            </a:r>
            <a:r>
              <a:rPr lang="da-DK" dirty="0"/>
              <a:t>, user </a:t>
            </a:r>
            <a:r>
              <a:rPr lang="da-DK" dirty="0" err="1"/>
              <a:t>goals</a:t>
            </a:r>
            <a:r>
              <a:rPr lang="da-DK" dirty="0"/>
              <a:t> og business </a:t>
            </a:r>
            <a:r>
              <a:rPr lang="da-DK" dirty="0" err="1"/>
              <a:t>objectives</a:t>
            </a:r>
            <a:endParaRPr lang="da-DK" dirty="0"/>
          </a:p>
          <a:p>
            <a:pPr lvl="1"/>
            <a:r>
              <a:rPr lang="da-DK" dirty="0"/>
              <a:t>Lav en hurtig skitse</a:t>
            </a:r>
          </a:p>
          <a:p>
            <a:pPr marL="514350" indent="-514350">
              <a:buAutoNum type="arabicParenR"/>
            </a:pPr>
            <a:r>
              <a:rPr lang="da-DK" dirty="0"/>
              <a:t>Del jer op i gruppen – så I kan arbejde med begge personas </a:t>
            </a:r>
            <a:br>
              <a:rPr lang="da-DK" dirty="0"/>
            </a:br>
            <a:r>
              <a:rPr lang="da-DK" dirty="0"/>
              <a:t>(ud fra jeres fælles template)</a:t>
            </a:r>
          </a:p>
          <a:p>
            <a:pPr marL="514350" indent="-514350">
              <a:buAutoNum type="arabicParenR"/>
            </a:pPr>
            <a:r>
              <a:rPr lang="da-DK" dirty="0"/>
              <a:t>Beslut hvem hhv. den primære og den sekundære persona er</a:t>
            </a:r>
          </a:p>
        </p:txBody>
      </p:sp>
      <p:pic>
        <p:nvPicPr>
          <p:cNvPr id="1026" name="Picture 2" descr="Billedresultat for sketch persona u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790" y="248953"/>
            <a:ext cx="4330010" cy="288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ledresultat for persona u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790" y="3371457"/>
            <a:ext cx="4330010" cy="324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598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Billedresultat for blurry crowd 102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4784" r="28"/>
          <a:stretch/>
        </p:blipFill>
        <p:spPr bwMode="auto">
          <a:xfrm>
            <a:off x="0" y="-31173"/>
            <a:ext cx="12188536" cy="688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ktangel 3"/>
          <p:cNvSpPr/>
          <p:nvPr/>
        </p:nvSpPr>
        <p:spPr>
          <a:xfrm>
            <a:off x="0" y="1574800"/>
            <a:ext cx="12192000" cy="3517900"/>
          </a:xfrm>
          <a:prstGeom prst="rect">
            <a:avLst/>
          </a:prstGeom>
          <a:solidFill>
            <a:srgbClr val="CC3569">
              <a:alpha val="7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27363" y="2003714"/>
            <a:ext cx="10733809" cy="2387600"/>
          </a:xfrm>
        </p:spPr>
        <p:txBody>
          <a:bodyPr>
            <a:noAutofit/>
          </a:bodyPr>
          <a:lstStyle/>
          <a:p>
            <a:r>
              <a:rPr lang="da-DK" sz="7200" b="1" dirty="0">
                <a:solidFill>
                  <a:schemeClr val="bg1"/>
                </a:solidFill>
              </a:rPr>
              <a:t>Research design &amp; metodetriangulering</a:t>
            </a:r>
          </a:p>
        </p:txBody>
      </p:sp>
    </p:spTree>
    <p:extLst>
      <p:ext uri="{BB962C8B-B14F-4D97-AF65-F5344CB8AC3E}">
        <p14:creationId xmlns:p14="http://schemas.microsoft.com/office/powerpoint/2010/main" val="938506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0" name="Picture 18" descr="Billedresultat for spear black whi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8" t="16333" r="33469"/>
          <a:stretch/>
        </p:blipFill>
        <p:spPr bwMode="auto">
          <a:xfrm>
            <a:off x="6263757" y="3107159"/>
            <a:ext cx="2836542" cy="3750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184145" y="5152002"/>
            <a:ext cx="6719623" cy="1192318"/>
          </a:xfrm>
        </p:spPr>
        <p:txBody>
          <a:bodyPr>
            <a:normAutofit fontScale="90000"/>
          </a:bodyPr>
          <a:lstStyle/>
          <a:p>
            <a:r>
              <a:rPr lang="da-DK" dirty="0"/>
              <a:t>6 blinde </a:t>
            </a:r>
            <a:br>
              <a:rPr lang="da-DK" dirty="0"/>
            </a:br>
            <a:r>
              <a:rPr lang="da-DK" dirty="0"/>
              <a:t>mænd…</a:t>
            </a:r>
          </a:p>
        </p:txBody>
      </p:sp>
      <p:pic>
        <p:nvPicPr>
          <p:cNvPr id="8194" name="Picture 2" descr="Billedresultat for snake black whit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13320">
            <a:off x="882083" y="337513"/>
            <a:ext cx="2147877" cy="285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Billedresultat for brick wall black white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33"/>
          <a:stretch/>
        </p:blipFill>
        <p:spPr bwMode="auto">
          <a:xfrm>
            <a:off x="4494090" y="407870"/>
            <a:ext cx="3263814" cy="2107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Billedresultat for tree trunk black white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270"/>
          <a:stretch/>
        </p:blipFill>
        <p:spPr bwMode="auto">
          <a:xfrm>
            <a:off x="9106495" y="3426369"/>
            <a:ext cx="2653317" cy="311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Relateret billed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957" y="0"/>
            <a:ext cx="3377811" cy="337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Billedresultat for rope black white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87"/>
          <a:stretch/>
        </p:blipFill>
        <p:spPr bwMode="auto">
          <a:xfrm>
            <a:off x="590133" y="3861929"/>
            <a:ext cx="3714750" cy="246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6" name="Picture 24" descr="Billedresultat for indian jungl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122" y="797315"/>
            <a:ext cx="714375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68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4" descr="Relateret billede">
            <a:extLst>
              <a:ext uri="{FF2B5EF4-FFF2-40B4-BE49-F238E27FC236}">
                <a16:creationId xmlns:a16="http://schemas.microsoft.com/office/drawing/2014/main" id="{1981CB4E-C4F7-41A8-8C37-553769466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7581" y="643466"/>
            <a:ext cx="9216838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459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47" y="792818"/>
            <a:ext cx="5117578" cy="4870227"/>
          </a:xfrm>
          <a:prstGeom prst="rect">
            <a:avLst/>
          </a:prstGeom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756" y="858412"/>
            <a:ext cx="4276991" cy="477431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455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lledresultat for bizar correla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0" y="1511133"/>
            <a:ext cx="4083917" cy="32773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Billede 1"/>
          <p:cNvPicPr>
            <a:picLocks noChangeAspect="1"/>
          </p:cNvPicPr>
          <p:nvPr/>
        </p:nvPicPr>
        <p:blipFill rotWithShape="1">
          <a:blip r:embed="rId4"/>
          <a:srcRect l="880" t="8243" r="11967" b="14519"/>
          <a:stretch/>
        </p:blipFill>
        <p:spPr>
          <a:xfrm>
            <a:off x="4987639" y="1511132"/>
            <a:ext cx="6574310" cy="32773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kstfelt 2"/>
          <p:cNvSpPr txBox="1"/>
          <p:nvPr/>
        </p:nvSpPr>
        <p:spPr>
          <a:xfrm>
            <a:off x="7978239" y="4940297"/>
            <a:ext cx="3583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1600" i="1" dirty="0"/>
              <a:t>Siden 2004 har Oscar-uddelingen ligget i slut februar/start marts. Denne årlige interesse ses tydeligt i Google Trends.</a:t>
            </a:r>
          </a:p>
        </p:txBody>
      </p:sp>
      <p:sp>
        <p:nvSpPr>
          <p:cNvPr id="5" name="Tekstfelt 4"/>
          <p:cNvSpPr txBox="1"/>
          <p:nvPr/>
        </p:nvSpPr>
        <p:spPr>
          <a:xfrm>
            <a:off x="571209" y="4945494"/>
            <a:ext cx="40839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i="1" dirty="0"/>
              <a:t>Dog - i forhold til kriminalitet generelt i USA er tallet faldet, selvom befolkningen (gennem </a:t>
            </a:r>
            <a:r>
              <a:rPr lang="da-DK" sz="1600" i="1" dirty="0" err="1"/>
              <a:t>surveys</a:t>
            </a:r>
            <a:r>
              <a:rPr lang="da-DK" sz="1600" i="1" dirty="0"/>
              <a:t>) giver udtryk for at den er steget. Skyldes det større fokus i medierne? Måderne det måles og/eller registreres på?</a:t>
            </a:r>
          </a:p>
        </p:txBody>
      </p:sp>
      <p:sp>
        <p:nvSpPr>
          <p:cNvPr id="4" name="Tekstfelt 3"/>
          <p:cNvSpPr txBox="1"/>
          <p:nvPr/>
        </p:nvSpPr>
        <p:spPr>
          <a:xfrm>
            <a:off x="1810329" y="1063292"/>
            <a:ext cx="1838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Falsk korrelation</a:t>
            </a:r>
          </a:p>
        </p:txBody>
      </p:sp>
      <p:sp>
        <p:nvSpPr>
          <p:cNvPr id="7" name="Tekstfelt 6"/>
          <p:cNvSpPr txBox="1"/>
          <p:nvPr/>
        </p:nvSpPr>
        <p:spPr>
          <a:xfrm>
            <a:off x="7569201" y="1063292"/>
            <a:ext cx="1838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Valid korrelation</a:t>
            </a:r>
          </a:p>
        </p:txBody>
      </p:sp>
    </p:spTree>
    <p:extLst>
      <p:ext uri="{BB962C8B-B14F-4D97-AF65-F5344CB8AC3E}">
        <p14:creationId xmlns:p14="http://schemas.microsoft.com/office/powerpoint/2010/main" val="1101042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da-DK" b="1" dirty="0"/>
              <a:t>Research design &amp; </a:t>
            </a:r>
            <a:br>
              <a:rPr lang="da-DK" b="1" dirty="0"/>
            </a:br>
            <a:r>
              <a:rPr lang="da-DK" b="1" dirty="0"/>
              <a:t>(metode) triangulering</a:t>
            </a:r>
          </a:p>
        </p:txBody>
      </p:sp>
      <p:graphicFrame>
        <p:nvGraphicFramePr>
          <p:cNvPr id="6" name="Pladsholder til indhold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0243826"/>
              </p:ext>
            </p:extLst>
          </p:nvPr>
        </p:nvGraphicFramePr>
        <p:xfrm>
          <a:off x="838200" y="1825625"/>
          <a:ext cx="10515600" cy="42222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7588268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58774204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882651908"/>
                    </a:ext>
                  </a:extLst>
                </a:gridCol>
              </a:tblGrid>
              <a:tr h="1379586"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4000" b="1" dirty="0">
                          <a:solidFill>
                            <a:srgbClr val="CC3569"/>
                          </a:solidFill>
                        </a:rPr>
                        <a:t>Kvalitativt</a:t>
                      </a:r>
                      <a:endParaRPr lang="da-DK" sz="3200" b="1" dirty="0">
                        <a:solidFill>
                          <a:srgbClr val="CC3569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4000" b="1" dirty="0">
                          <a:solidFill>
                            <a:srgbClr val="CC3569"/>
                          </a:solidFill>
                        </a:rPr>
                        <a:t>Kvantitativt</a:t>
                      </a:r>
                      <a:endParaRPr lang="da-DK" dirty="0">
                        <a:solidFill>
                          <a:srgbClr val="CC3569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106266"/>
                  </a:ext>
                </a:extLst>
              </a:tr>
              <a:tr h="1379586">
                <a:tc>
                  <a:txBody>
                    <a:bodyPr/>
                    <a:lstStyle/>
                    <a:p>
                      <a:pPr algn="ctr"/>
                      <a:r>
                        <a:rPr lang="da-DK" sz="4000" b="1" dirty="0">
                          <a:solidFill>
                            <a:srgbClr val="CC3569"/>
                          </a:solidFill>
                        </a:rPr>
                        <a:t>Field</a:t>
                      </a:r>
                      <a:r>
                        <a:rPr lang="da-DK" sz="4000" b="1" baseline="0" dirty="0">
                          <a:solidFill>
                            <a:srgbClr val="CC3569"/>
                          </a:solidFill>
                        </a:rPr>
                        <a:t> research</a:t>
                      </a:r>
                      <a:endParaRPr lang="da-DK" sz="4000" dirty="0">
                        <a:solidFill>
                          <a:srgbClr val="CC3569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Observationer</a:t>
                      </a:r>
                    </a:p>
                    <a:p>
                      <a:pPr algn="ctr"/>
                      <a:r>
                        <a:rPr lang="da-DK" dirty="0"/>
                        <a:t>Interviews</a:t>
                      </a:r>
                      <a:r>
                        <a:rPr lang="da-DK" baseline="0" dirty="0"/>
                        <a:t> (struktureret, </a:t>
                      </a:r>
                      <a:r>
                        <a:rPr lang="da-DK" baseline="0" dirty="0" err="1"/>
                        <a:t>semi</a:t>
                      </a:r>
                      <a:r>
                        <a:rPr lang="da-DK" baseline="0" dirty="0"/>
                        <a:t>-struktureret/emner samt fokusgruppe-interviews)</a:t>
                      </a:r>
                    </a:p>
                    <a:p>
                      <a:pPr algn="ctr"/>
                      <a:endParaRPr lang="da-DK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 err="1"/>
                        <a:t>Surveys</a:t>
                      </a:r>
                      <a:r>
                        <a:rPr lang="da-DK" dirty="0"/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699378"/>
                  </a:ext>
                </a:extLst>
              </a:tr>
              <a:tr h="1379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4000" b="1" dirty="0" err="1">
                          <a:solidFill>
                            <a:srgbClr val="CC3569"/>
                          </a:solidFill>
                        </a:rPr>
                        <a:t>Desk</a:t>
                      </a:r>
                      <a:r>
                        <a:rPr lang="da-DK" sz="4000" b="1" baseline="0" dirty="0">
                          <a:solidFill>
                            <a:srgbClr val="CC3569"/>
                          </a:solidFill>
                        </a:rPr>
                        <a:t> research*</a:t>
                      </a:r>
                      <a:endParaRPr lang="da-DK" sz="4000" dirty="0">
                        <a:solidFill>
                          <a:srgbClr val="CC3569"/>
                        </a:solidFill>
                      </a:endParaRPr>
                    </a:p>
                    <a:p>
                      <a:pPr algn="ctr"/>
                      <a:endParaRPr lang="da-DK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Artikler</a:t>
                      </a:r>
                    </a:p>
                    <a:p>
                      <a:pPr algn="ctr"/>
                      <a:r>
                        <a:rPr lang="da-DK" dirty="0"/>
                        <a:t>Dokumentarer</a:t>
                      </a:r>
                      <a:r>
                        <a:rPr lang="da-DK" baseline="0" dirty="0"/>
                        <a:t> </a:t>
                      </a:r>
                    </a:p>
                    <a:p>
                      <a:pPr algn="ctr"/>
                      <a:r>
                        <a:rPr lang="da-DK" baseline="0" dirty="0"/>
                        <a:t>Materiale om kvalitativ research </a:t>
                      </a:r>
                      <a:br>
                        <a:rPr lang="da-DK" baseline="0" dirty="0"/>
                      </a:br>
                      <a:r>
                        <a:rPr lang="da-DK" baseline="0" dirty="0"/>
                        <a:t>og forskning</a:t>
                      </a:r>
                      <a:endParaRPr lang="da-DK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Statistikker</a:t>
                      </a:r>
                      <a:r>
                        <a:rPr lang="da-DK" baseline="0" dirty="0"/>
                        <a:t> og datakilder </a:t>
                      </a:r>
                    </a:p>
                    <a:p>
                      <a:pPr algn="ctr"/>
                      <a:r>
                        <a:rPr lang="da-DK" baseline="0" dirty="0"/>
                        <a:t>Tabeller og grafer</a:t>
                      </a:r>
                    </a:p>
                    <a:p>
                      <a:pPr algn="ctr"/>
                      <a:r>
                        <a:rPr lang="da-DK" baseline="0" dirty="0"/>
                        <a:t>Regnskaber </a:t>
                      </a:r>
                      <a:br>
                        <a:rPr lang="da-DK" baseline="0" dirty="0"/>
                      </a:br>
                      <a:r>
                        <a:rPr lang="da-DK" baseline="0" dirty="0"/>
                        <a:t>(økonomiske, grønne etc.)</a:t>
                      </a:r>
                      <a:endParaRPr lang="da-DK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8928721"/>
                  </a:ext>
                </a:extLst>
              </a:tr>
            </a:tbl>
          </a:graphicData>
        </a:graphic>
      </p:graphicFrame>
      <p:sp>
        <p:nvSpPr>
          <p:cNvPr id="8" name="Tekstfelt 7"/>
          <p:cNvSpPr txBox="1"/>
          <p:nvPr/>
        </p:nvSpPr>
        <p:spPr>
          <a:xfrm>
            <a:off x="838200" y="6043449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/>
              <a:t>* </a:t>
            </a:r>
            <a:r>
              <a:rPr lang="da-DK" sz="1600" dirty="0"/>
              <a:t>Data som er tilgængeligt i andre online/offline kilder – på internettet, statistikker, organisations-hjemmesider, uddannelsesinstitutioner, kommerciel information (nyhedsmedier, journaler, magasiner, radio, tv), forskningsartikler etc. </a:t>
            </a:r>
            <a:endParaRPr lang="da-DK" sz="1600" i="1" dirty="0"/>
          </a:p>
        </p:txBody>
      </p:sp>
      <p:pic>
        <p:nvPicPr>
          <p:cNvPr id="2050" name="Picture 2" descr="Billedresultat for triangulating sound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74" y="583442"/>
            <a:ext cx="3132571" cy="23494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felt 2"/>
          <p:cNvSpPr txBox="1"/>
          <p:nvPr/>
        </p:nvSpPr>
        <p:spPr>
          <a:xfrm>
            <a:off x="4846782" y="2763594"/>
            <a:ext cx="2498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600" i="1" dirty="0"/>
              <a:t>Dybde – indsigt – hvorfor?</a:t>
            </a:r>
          </a:p>
        </p:txBody>
      </p:sp>
      <p:sp>
        <p:nvSpPr>
          <p:cNvPr id="7" name="Tekstfelt 6"/>
          <p:cNvSpPr txBox="1"/>
          <p:nvPr/>
        </p:nvSpPr>
        <p:spPr>
          <a:xfrm>
            <a:off x="8201892" y="2763594"/>
            <a:ext cx="289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600" i="1" dirty="0"/>
              <a:t>Bredde - validitet – hvor mange?</a:t>
            </a:r>
          </a:p>
        </p:txBody>
      </p:sp>
    </p:spTree>
    <p:extLst>
      <p:ext uri="{BB962C8B-B14F-4D97-AF65-F5344CB8AC3E}">
        <p14:creationId xmlns:p14="http://schemas.microsoft.com/office/powerpoint/2010/main" val="2998235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10207</TotalTime>
  <Words>1905</Words>
  <Application>Microsoft Macintosh PowerPoint</Application>
  <PresentationFormat>Widescreen</PresentationFormat>
  <Paragraphs>273</Paragraphs>
  <Slides>35</Slides>
  <Notes>27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Wingdings</vt:lpstr>
      <vt:lpstr>Office-tema</vt:lpstr>
      <vt:lpstr>Segmentering  &amp; Personas II</vt:lpstr>
      <vt:lpstr>Dagens agenda</vt:lpstr>
      <vt:lpstr>PowerPoint-præsentation</vt:lpstr>
      <vt:lpstr>Research design &amp; metodetriangulering</vt:lpstr>
      <vt:lpstr>6 blinde  mænd…</vt:lpstr>
      <vt:lpstr>PowerPoint-præsentation</vt:lpstr>
      <vt:lpstr>PowerPoint-præsentation</vt:lpstr>
      <vt:lpstr>PowerPoint-præsentation</vt:lpstr>
      <vt:lpstr>Research design &amp;  (metode) triangulering</vt:lpstr>
      <vt:lpstr>PowerPoint-præsentation</vt:lpstr>
      <vt:lpstr>Segmentering ud fra  forskellige variabler</vt:lpstr>
      <vt:lpstr>PowerPoint-præsentation</vt:lpstr>
      <vt:lpstr>Lifestage (Livsstadie/fase) Eksempler </vt:lpstr>
      <vt:lpstr>PowerPoint-præsentation</vt:lpstr>
      <vt:lpstr>PowerPoint-præsentation</vt:lpstr>
      <vt:lpstr>PowerPoint-præsentation</vt:lpstr>
      <vt:lpstr>PowerPoint-præsentation</vt:lpstr>
      <vt:lpstr>Segmentering &gt; Personas</vt:lpstr>
      <vt:lpstr>PowerPoint-præsentation</vt:lpstr>
      <vt:lpstr>Segmentering</vt:lpstr>
      <vt:lpstr>Worldviews (verdenssyn) Regler, værdier, mindset og biases</vt:lpstr>
      <vt:lpstr>PowerPoint-præsentation</vt:lpstr>
      <vt:lpstr>PowerPoint-præsentation</vt:lpstr>
      <vt:lpstr>Pains, gains  og verdenssyn</vt:lpstr>
      <vt:lpstr>FROKOST</vt:lpstr>
      <vt:lpstr>PowerPoint-præsentation</vt:lpstr>
      <vt:lpstr>NEVER USE A TEMPLATE! Det er for ikke erfarne-designere   Det handler ikke om dokumentation  – det er et værktøj.  Og alt skal valideres gennem research.</vt:lpstr>
      <vt:lpstr>Personas Hvad skal og bør inkluderes i dem?</vt:lpstr>
      <vt:lpstr>PowerPoint-præsentation</vt:lpstr>
      <vt:lpstr>Skitsér jeres persona</vt:lpstr>
      <vt:lpstr>PowerPoint-præsentation</vt:lpstr>
      <vt:lpstr>PowerPoint-præsentation</vt:lpstr>
      <vt:lpstr>PowerPoint-præsentation</vt:lpstr>
      <vt:lpstr>PowerPoint-præsentation</vt:lpstr>
      <vt:lpstr>Personas Indtil 13.45</vt:lpstr>
    </vt:vector>
  </TitlesOfParts>
  <Manager/>
  <Company>EFIF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Personas &amp; Segmentation</dc:title>
  <dc:subject/>
  <dc:creator/>
  <cp:keywords/>
  <dc:description/>
  <cp:lastModifiedBy>Lars Bøge Eskildsen (lektor – laes@eaaa.dk)</cp:lastModifiedBy>
  <cp:revision>210</cp:revision>
  <cp:lastPrinted>2020-02-10T07:22:48Z</cp:lastPrinted>
  <dcterms:created xsi:type="dcterms:W3CDTF">2019-01-30T07:04:43Z</dcterms:created>
  <dcterms:modified xsi:type="dcterms:W3CDTF">2024-02-14T22:17:03Z</dcterms:modified>
  <cp:category/>
</cp:coreProperties>
</file>